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ppt/tags/tag4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50.xml" ContentType="application/vnd.openxmlformats-officedocument.presentationml.tags+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 id="2147483814" r:id="rId9"/>
  </p:sldMasterIdLst>
  <p:notesMasterIdLst>
    <p:notesMasterId r:id="rId119"/>
  </p:notesMasterIdLst>
  <p:sldIdLst>
    <p:sldId id="2076138313" r:id="rId10"/>
    <p:sldId id="2076138308" r:id="rId11"/>
    <p:sldId id="2076138416" r:id="rId12"/>
    <p:sldId id="2076138314" r:id="rId13"/>
    <p:sldId id="2145705797" r:id="rId14"/>
    <p:sldId id="2147470476" r:id="rId15"/>
    <p:sldId id="2076138317" r:id="rId16"/>
    <p:sldId id="2076138318" r:id="rId17"/>
    <p:sldId id="2076138319" r:id="rId18"/>
    <p:sldId id="2076138320" r:id="rId19"/>
    <p:sldId id="2076138321" r:id="rId20"/>
    <p:sldId id="2076138322" r:id="rId21"/>
    <p:sldId id="2076138323" r:id="rId22"/>
    <p:sldId id="2076138324" r:id="rId23"/>
    <p:sldId id="2076138325" r:id="rId24"/>
    <p:sldId id="2076138326" r:id="rId25"/>
    <p:sldId id="2076138327" r:id="rId26"/>
    <p:sldId id="2076138328" r:id="rId27"/>
    <p:sldId id="2076138329" r:id="rId28"/>
    <p:sldId id="2076138330" r:id="rId29"/>
    <p:sldId id="2076138331" r:id="rId30"/>
    <p:sldId id="2076138332" r:id="rId31"/>
    <p:sldId id="2076138333" r:id="rId32"/>
    <p:sldId id="2076138334" r:id="rId33"/>
    <p:sldId id="2076138335" r:id="rId34"/>
    <p:sldId id="2076138336" r:id="rId35"/>
    <p:sldId id="2076138337" r:id="rId36"/>
    <p:sldId id="2076138338" r:id="rId37"/>
    <p:sldId id="2076138339" r:id="rId38"/>
    <p:sldId id="2076138340" r:id="rId39"/>
    <p:sldId id="2076138341" r:id="rId40"/>
    <p:sldId id="2076138342" r:id="rId41"/>
    <p:sldId id="2076138343" r:id="rId42"/>
    <p:sldId id="2076138344" r:id="rId43"/>
    <p:sldId id="2076138417" r:id="rId44"/>
    <p:sldId id="2076138418" r:id="rId45"/>
    <p:sldId id="2076138345" r:id="rId46"/>
    <p:sldId id="2076138346" r:id="rId47"/>
    <p:sldId id="2076138347" r:id="rId48"/>
    <p:sldId id="2076138348" r:id="rId49"/>
    <p:sldId id="2076138349" r:id="rId50"/>
    <p:sldId id="2076138350" r:id="rId51"/>
    <p:sldId id="2147470483" r:id="rId52"/>
    <p:sldId id="2076138352" r:id="rId53"/>
    <p:sldId id="2076138353" r:id="rId54"/>
    <p:sldId id="2076138354" r:id="rId55"/>
    <p:sldId id="2076138355" r:id="rId56"/>
    <p:sldId id="2076138360" r:id="rId57"/>
    <p:sldId id="2076138356" r:id="rId58"/>
    <p:sldId id="10001" r:id="rId59"/>
    <p:sldId id="2076138358" r:id="rId60"/>
    <p:sldId id="2076138359" r:id="rId61"/>
    <p:sldId id="2076138361" r:id="rId62"/>
    <p:sldId id="2076138362" r:id="rId63"/>
    <p:sldId id="2076138363" r:id="rId64"/>
    <p:sldId id="2076138364" r:id="rId65"/>
    <p:sldId id="2076138365" r:id="rId66"/>
    <p:sldId id="2076138366" r:id="rId67"/>
    <p:sldId id="2076138367" r:id="rId68"/>
    <p:sldId id="2076138368" r:id="rId69"/>
    <p:sldId id="2076138369" r:id="rId70"/>
    <p:sldId id="2076138370" r:id="rId71"/>
    <p:sldId id="2076138371" r:id="rId72"/>
    <p:sldId id="2076138373" r:id="rId73"/>
    <p:sldId id="2076138374" r:id="rId74"/>
    <p:sldId id="2147470482" r:id="rId75"/>
    <p:sldId id="2076138376" r:id="rId76"/>
    <p:sldId id="2076138377" r:id="rId77"/>
    <p:sldId id="2076138380" r:id="rId78"/>
    <p:sldId id="2147470477" r:id="rId79"/>
    <p:sldId id="2076138381" r:id="rId80"/>
    <p:sldId id="2076138382" r:id="rId81"/>
    <p:sldId id="2076138383" r:id="rId82"/>
    <p:sldId id="2076138384" r:id="rId83"/>
    <p:sldId id="2076138385" r:id="rId84"/>
    <p:sldId id="2076138386" r:id="rId85"/>
    <p:sldId id="2076138387" r:id="rId86"/>
    <p:sldId id="2076138388" r:id="rId87"/>
    <p:sldId id="2076138389" r:id="rId88"/>
    <p:sldId id="2076138390" r:id="rId89"/>
    <p:sldId id="2147470479" r:id="rId90"/>
    <p:sldId id="2147470480" r:id="rId91"/>
    <p:sldId id="2076138391" r:id="rId92"/>
    <p:sldId id="2076138392" r:id="rId93"/>
    <p:sldId id="2076138393" r:id="rId94"/>
    <p:sldId id="2076138394" r:id="rId95"/>
    <p:sldId id="2076138395" r:id="rId96"/>
    <p:sldId id="2076138396" r:id="rId97"/>
    <p:sldId id="2076138397" r:id="rId98"/>
    <p:sldId id="2076138398" r:id="rId99"/>
    <p:sldId id="2076138399" r:id="rId100"/>
    <p:sldId id="2076138400" r:id="rId101"/>
    <p:sldId id="2076138401" r:id="rId102"/>
    <p:sldId id="2147470481" r:id="rId103"/>
    <p:sldId id="2076138402" r:id="rId104"/>
    <p:sldId id="2076138403" r:id="rId105"/>
    <p:sldId id="2076138404" r:id="rId106"/>
    <p:sldId id="2076138405" r:id="rId107"/>
    <p:sldId id="2076138406" r:id="rId108"/>
    <p:sldId id="2076138407" r:id="rId109"/>
    <p:sldId id="2076138408" r:id="rId110"/>
    <p:sldId id="2076138409" r:id="rId111"/>
    <p:sldId id="2076138410" r:id="rId112"/>
    <p:sldId id="2076138411" r:id="rId113"/>
    <p:sldId id="2076138412" r:id="rId114"/>
    <p:sldId id="2076138413" r:id="rId115"/>
    <p:sldId id="2076138414" r:id="rId116"/>
    <p:sldId id="2147470484" r:id="rId117"/>
    <p:sldId id="2076138415"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145705797"/>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147470483"/>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147470482"/>
            <p14:sldId id="2076138376"/>
            <p14:sldId id="2076138377"/>
            <p14:sldId id="2076138380"/>
            <p14:sldId id="2147470477"/>
            <p14:sldId id="2076138381"/>
            <p14:sldId id="2076138382"/>
            <p14:sldId id="2076138383"/>
            <p14:sldId id="2076138384"/>
            <p14:sldId id="2076138385"/>
            <p14:sldId id="2076138386"/>
            <p14:sldId id="2076138387"/>
            <p14:sldId id="2076138388"/>
            <p14:sldId id="2076138389"/>
            <p14:sldId id="2076138390"/>
            <p14:sldId id="2147470479"/>
            <p14:sldId id="2147470480"/>
            <p14:sldId id="2076138391"/>
            <p14:sldId id="2076138392"/>
            <p14:sldId id="2076138393"/>
            <p14:sldId id="2076138394"/>
            <p14:sldId id="2076138395"/>
            <p14:sldId id="2076138396"/>
            <p14:sldId id="2076138397"/>
            <p14:sldId id="2076138398"/>
            <p14:sldId id="2076138399"/>
            <p14:sldId id="2076138400"/>
            <p14:sldId id="2076138401"/>
            <p14:sldId id="214747048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14747048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48235"/>
    <a:srgbClr val="D2D2D2"/>
    <a:srgbClr val="5C2D91"/>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10" autoAdjust="0"/>
  </p:normalViewPr>
  <p:slideViewPr>
    <p:cSldViewPr snapToGrid="0">
      <p:cViewPr varScale="1">
        <p:scale>
          <a:sx n="119" d="100"/>
          <a:sy n="119" d="100"/>
        </p:scale>
        <p:origin x="56" y="80"/>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13" Type="http://schemas.openxmlformats.org/officeDocument/2006/relationships/slide" Target="slides/slide104.xml"/><Relationship Id="rId118" Type="http://schemas.openxmlformats.org/officeDocument/2006/relationships/slide" Target="slides/slide109.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microsoft.com/office/2015/10/relationships/revisionInfo" Target="revisionInfo.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notesMaster" Target="notesMasters/notes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solidFill>
                <a:schemeClr val="bg1"/>
              </a:solidFill>
            </a:rPr>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solidFill>
                <a:schemeClr val="bg1"/>
              </a:solidFill>
            </a:rPr>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solidFill>
                <a:schemeClr val="bg1"/>
              </a:solidFill>
            </a:rPr>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solidFill>
                <a:schemeClr val="bg1"/>
              </a:solidFill>
            </a:rPr>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solidFill>
                <a:schemeClr val="bg1"/>
              </a:solidFill>
            </a:rPr>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solidFill>
                <a:schemeClr val="bg1"/>
              </a:solidFill>
            </a:rPr>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solidFill>
                <a:schemeClr val="bg1"/>
              </a:solidFill>
            </a:rPr>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solidFill>
                <a:schemeClr val="bg1"/>
              </a:solidFill>
            </a:rPr>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solidFill>
                <a:schemeClr val="bg1"/>
              </a:solidFill>
            </a:rPr>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solidFill>
                <a:schemeClr val="bg1"/>
              </a:solidFill>
            </a:rPr>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solidFill>
                <a:schemeClr val="bg1"/>
              </a:solidFill>
            </a:rPr>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solidFill>
                <a:schemeClr val="bg1"/>
              </a:solidFill>
            </a:rPr>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solidFill>
                <a:schemeClr val="bg1"/>
              </a:solidFill>
            </a:rPr>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7D105-A3CD-46A4-8B61-CB345FEA6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0D9918-3C9B-42FB-B462-024B6E0459EF}">
      <dgm:prSet phldrT="[Text]"/>
      <dgm:spPr>
        <a:solidFill>
          <a:srgbClr val="FF0000"/>
        </a:solidFill>
      </dgm:spPr>
      <dgm:t>
        <a:bodyPr/>
        <a:lstStyle/>
        <a:p>
          <a:r>
            <a:rPr lang="en-US" dirty="0"/>
            <a:t>Data Protection</a:t>
          </a:r>
        </a:p>
      </dgm:t>
    </dgm:pt>
    <dgm:pt modelId="{E4C5F8A2-0233-41A4-B0A8-8B812A81A89C}" type="parTrans" cxnId="{595F63DE-12D0-4166-87C6-B722640C9D30}">
      <dgm:prSet/>
      <dgm:spPr/>
      <dgm:t>
        <a:bodyPr/>
        <a:lstStyle/>
        <a:p>
          <a:endParaRPr lang="en-US"/>
        </a:p>
      </dgm:t>
    </dgm:pt>
    <dgm:pt modelId="{FC60CCDE-0B8A-4198-A1DD-DD668D611703}" type="sibTrans" cxnId="{595F63DE-12D0-4166-87C6-B722640C9D30}">
      <dgm:prSet/>
      <dgm:spPr/>
      <dgm:t>
        <a:bodyPr/>
        <a:lstStyle/>
        <a:p>
          <a:endParaRPr lang="en-US"/>
        </a:p>
      </dgm:t>
    </dgm:pt>
    <dgm:pt modelId="{FA8E853B-52F7-431B-9621-96888A6C5F27}">
      <dgm:prSet phldrT="[Text]"/>
      <dgm:spPr>
        <a:solidFill>
          <a:srgbClr val="32145A"/>
        </a:solidFill>
      </dgm:spPr>
      <dgm:t>
        <a:bodyPr/>
        <a:lstStyle/>
        <a:p>
          <a:r>
            <a:rPr lang="en-US" dirty="0"/>
            <a:t>Access Control</a:t>
          </a:r>
        </a:p>
      </dgm:t>
    </dgm:pt>
    <dgm:pt modelId="{0888F180-B342-49A1-9630-B089906D5AE9}" type="parTrans" cxnId="{14210DAC-1AAB-4C05-9263-DACAAF2D7227}">
      <dgm:prSet/>
      <dgm:spPr/>
      <dgm:t>
        <a:bodyPr/>
        <a:lstStyle/>
        <a:p>
          <a:endParaRPr lang="en-US"/>
        </a:p>
      </dgm:t>
    </dgm:pt>
    <dgm:pt modelId="{B6717C06-53F4-4668-8EA5-B1A6F7D4124C}" type="sibTrans" cxnId="{14210DAC-1AAB-4C05-9263-DACAAF2D7227}">
      <dgm:prSet/>
      <dgm:spPr/>
      <dgm:t>
        <a:bodyPr/>
        <a:lstStyle/>
        <a:p>
          <a:endParaRPr lang="en-US"/>
        </a:p>
      </dgm:t>
    </dgm:pt>
    <dgm:pt modelId="{A9B3D9C7-54BB-42CE-9BB3-7D12B098EB95}">
      <dgm:prSet phldrT="[Text]"/>
      <dgm:spPr>
        <a:solidFill>
          <a:srgbClr val="00B050"/>
        </a:solidFill>
      </dgm:spPr>
      <dgm:t>
        <a:bodyPr/>
        <a:lstStyle/>
        <a:p>
          <a:r>
            <a:rPr lang="en-US" dirty="0"/>
            <a:t>Authentication</a:t>
          </a:r>
        </a:p>
      </dgm:t>
    </dgm:pt>
    <dgm:pt modelId="{D131D34B-88D3-4554-B123-3E60D1202133}" type="parTrans" cxnId="{979443B8-813A-4020-B4A4-F07C16C3B60F}">
      <dgm:prSet/>
      <dgm:spPr/>
      <dgm:t>
        <a:bodyPr/>
        <a:lstStyle/>
        <a:p>
          <a:endParaRPr lang="en-US"/>
        </a:p>
      </dgm:t>
    </dgm:pt>
    <dgm:pt modelId="{68C78754-B563-43E5-B0CB-3F26C754CC19}" type="sibTrans" cxnId="{979443B8-813A-4020-B4A4-F07C16C3B60F}">
      <dgm:prSet/>
      <dgm:spPr/>
      <dgm:t>
        <a:bodyPr/>
        <a:lstStyle/>
        <a:p>
          <a:endParaRPr lang="en-US"/>
        </a:p>
      </dgm:t>
    </dgm:pt>
    <dgm:pt modelId="{BA9995E1-131C-4256-9F1B-7AF51CA3EB22}">
      <dgm:prSet phldrT="[Text]"/>
      <dgm:spPr>
        <a:solidFill>
          <a:srgbClr val="FFC000"/>
        </a:solidFill>
      </dgm:spPr>
      <dgm:t>
        <a:bodyPr/>
        <a:lstStyle/>
        <a:p>
          <a:r>
            <a:rPr lang="en-US" dirty="0"/>
            <a:t>Network Security</a:t>
          </a:r>
        </a:p>
      </dgm:t>
    </dgm:pt>
    <dgm:pt modelId="{27BB797B-C7C1-48FF-BFC1-D255C3640D6C}" type="parTrans" cxnId="{8A2C44B5-0753-4E55-A75B-58C6EED4113C}">
      <dgm:prSet/>
      <dgm:spPr/>
      <dgm:t>
        <a:bodyPr/>
        <a:lstStyle/>
        <a:p>
          <a:endParaRPr lang="en-US"/>
        </a:p>
      </dgm:t>
    </dgm:pt>
    <dgm:pt modelId="{09BB4520-361C-4274-80E1-EF1FE2119B34}" type="sibTrans" cxnId="{8A2C44B5-0753-4E55-A75B-58C6EED4113C}">
      <dgm:prSet/>
      <dgm:spPr/>
      <dgm:t>
        <a:bodyPr/>
        <a:lstStyle/>
        <a:p>
          <a:endParaRPr lang="en-US"/>
        </a:p>
      </dgm:t>
    </dgm:pt>
    <dgm:pt modelId="{66D9F65A-987D-47F7-B042-FB5D8317EBEF}">
      <dgm:prSet phldrT="[Text]"/>
      <dgm:spPr>
        <a:solidFill>
          <a:schemeClr val="accent3">
            <a:lumMod val="75000"/>
          </a:schemeClr>
        </a:solidFill>
      </dgm:spPr>
      <dgm:t>
        <a:bodyPr/>
        <a:lstStyle/>
        <a:p>
          <a:r>
            <a:rPr lang="en-US" dirty="0"/>
            <a:t>Threat Protection</a:t>
          </a:r>
        </a:p>
      </dgm:t>
    </dgm:pt>
    <dgm:pt modelId="{C054AAB8-5C11-4B36-8A7F-DA79A51E8604}" type="parTrans" cxnId="{0DF63EF1-3D8E-4F65-8B49-1C55285D48E3}">
      <dgm:prSet/>
      <dgm:spPr/>
      <dgm:t>
        <a:bodyPr/>
        <a:lstStyle/>
        <a:p>
          <a:endParaRPr lang="en-US"/>
        </a:p>
      </dgm:t>
    </dgm:pt>
    <dgm:pt modelId="{D2664CB3-16AC-4B6A-B058-8CB86577D16A}" type="sibTrans" cxnId="{0DF63EF1-3D8E-4F65-8B49-1C55285D48E3}">
      <dgm:prSet/>
      <dgm:spPr/>
      <dgm:t>
        <a:bodyPr/>
        <a:lstStyle/>
        <a:p>
          <a:endParaRPr lang="en-US"/>
        </a:p>
      </dgm:t>
    </dgm:pt>
    <dgm:pt modelId="{7C8DE0CD-1F6B-4915-9C0C-3EA55C9FA8A4}" type="pres">
      <dgm:prSet presAssocID="{9197D105-A3CD-46A4-8B61-CB345FEA63E1}" presName="diagram" presStyleCnt="0">
        <dgm:presLayoutVars>
          <dgm:dir/>
          <dgm:resizeHandles val="exact"/>
        </dgm:presLayoutVars>
      </dgm:prSet>
      <dgm:spPr/>
    </dgm:pt>
    <dgm:pt modelId="{8A513B4D-09FE-45AE-AC50-FE10807527BB}" type="pres">
      <dgm:prSet presAssocID="{990D9918-3C9B-42FB-B462-024B6E0459EF}" presName="node" presStyleLbl="node1" presStyleIdx="0" presStyleCnt="5">
        <dgm:presLayoutVars>
          <dgm:bulletEnabled val="1"/>
        </dgm:presLayoutVars>
      </dgm:prSet>
      <dgm:spPr/>
    </dgm:pt>
    <dgm:pt modelId="{C1ECF441-E86B-49CD-896C-A5EF25D2265D}" type="pres">
      <dgm:prSet presAssocID="{FC60CCDE-0B8A-4198-A1DD-DD668D611703}" presName="sibTrans" presStyleCnt="0"/>
      <dgm:spPr/>
    </dgm:pt>
    <dgm:pt modelId="{F1B9E730-A3C9-4557-B5D1-11615DA313EB}" type="pres">
      <dgm:prSet presAssocID="{FA8E853B-52F7-431B-9621-96888A6C5F27}" presName="node" presStyleLbl="node1" presStyleIdx="1" presStyleCnt="5">
        <dgm:presLayoutVars>
          <dgm:bulletEnabled val="1"/>
        </dgm:presLayoutVars>
      </dgm:prSet>
      <dgm:spPr/>
    </dgm:pt>
    <dgm:pt modelId="{74C4D58C-E785-4633-B6B8-CF44F8F47FFC}" type="pres">
      <dgm:prSet presAssocID="{B6717C06-53F4-4668-8EA5-B1A6F7D4124C}" presName="sibTrans" presStyleCnt="0"/>
      <dgm:spPr/>
    </dgm:pt>
    <dgm:pt modelId="{9C8F6E0D-0DF3-480A-80CA-7E0819A47996}" type="pres">
      <dgm:prSet presAssocID="{A9B3D9C7-54BB-42CE-9BB3-7D12B098EB95}" presName="node" presStyleLbl="node1" presStyleIdx="2" presStyleCnt="5">
        <dgm:presLayoutVars>
          <dgm:bulletEnabled val="1"/>
        </dgm:presLayoutVars>
      </dgm:prSet>
      <dgm:spPr/>
    </dgm:pt>
    <dgm:pt modelId="{159F7130-E7A8-42E5-8918-726364686DF1}" type="pres">
      <dgm:prSet presAssocID="{68C78754-B563-43E5-B0CB-3F26C754CC19}" presName="sibTrans" presStyleCnt="0"/>
      <dgm:spPr/>
    </dgm:pt>
    <dgm:pt modelId="{E1021093-C14D-4EE0-AFD3-B1A2B883AFD3}" type="pres">
      <dgm:prSet presAssocID="{BA9995E1-131C-4256-9F1B-7AF51CA3EB22}" presName="node" presStyleLbl="node1" presStyleIdx="3" presStyleCnt="5">
        <dgm:presLayoutVars>
          <dgm:bulletEnabled val="1"/>
        </dgm:presLayoutVars>
      </dgm:prSet>
      <dgm:spPr/>
    </dgm:pt>
    <dgm:pt modelId="{75D23684-0284-43B8-8684-4952502E2C20}" type="pres">
      <dgm:prSet presAssocID="{09BB4520-361C-4274-80E1-EF1FE2119B34}" presName="sibTrans" presStyleCnt="0"/>
      <dgm:spPr/>
    </dgm:pt>
    <dgm:pt modelId="{E84324CF-A253-4DB2-8C77-52C9EA8E7E49}" type="pres">
      <dgm:prSet presAssocID="{66D9F65A-987D-47F7-B042-FB5D8317EBEF}" presName="node" presStyleLbl="node1" presStyleIdx="4" presStyleCnt="5">
        <dgm:presLayoutVars>
          <dgm:bulletEnabled val="1"/>
        </dgm:presLayoutVars>
      </dgm:prSet>
      <dgm:spPr/>
    </dgm:pt>
  </dgm:ptLst>
  <dgm:cxnLst>
    <dgm:cxn modelId="{9A9B683E-E99D-4808-8089-1CA9D9527BF2}" type="presOf" srcId="{BA9995E1-131C-4256-9F1B-7AF51CA3EB22}" destId="{E1021093-C14D-4EE0-AFD3-B1A2B883AFD3}" srcOrd="0" destOrd="0" presId="urn:microsoft.com/office/officeart/2005/8/layout/default"/>
    <dgm:cxn modelId="{835E2F5A-EB20-45EB-86FE-E8876B130E0D}" type="presOf" srcId="{A9B3D9C7-54BB-42CE-9BB3-7D12B098EB95}" destId="{9C8F6E0D-0DF3-480A-80CA-7E0819A47996}" srcOrd="0" destOrd="0" presId="urn:microsoft.com/office/officeart/2005/8/layout/default"/>
    <dgm:cxn modelId="{055CE3A1-3A61-4F5B-BCE1-22B9B816A280}" type="presOf" srcId="{FA8E853B-52F7-431B-9621-96888A6C5F27}" destId="{F1B9E730-A3C9-4557-B5D1-11615DA313EB}" srcOrd="0" destOrd="0" presId="urn:microsoft.com/office/officeart/2005/8/layout/default"/>
    <dgm:cxn modelId="{14210DAC-1AAB-4C05-9263-DACAAF2D7227}" srcId="{9197D105-A3CD-46A4-8B61-CB345FEA63E1}" destId="{FA8E853B-52F7-431B-9621-96888A6C5F27}" srcOrd="1" destOrd="0" parTransId="{0888F180-B342-49A1-9630-B089906D5AE9}" sibTransId="{B6717C06-53F4-4668-8EA5-B1A6F7D4124C}"/>
    <dgm:cxn modelId="{8A2C44B5-0753-4E55-A75B-58C6EED4113C}" srcId="{9197D105-A3CD-46A4-8B61-CB345FEA63E1}" destId="{BA9995E1-131C-4256-9F1B-7AF51CA3EB22}" srcOrd="3" destOrd="0" parTransId="{27BB797B-C7C1-48FF-BFC1-D255C3640D6C}" sibTransId="{09BB4520-361C-4274-80E1-EF1FE2119B34}"/>
    <dgm:cxn modelId="{979443B8-813A-4020-B4A4-F07C16C3B60F}" srcId="{9197D105-A3CD-46A4-8B61-CB345FEA63E1}" destId="{A9B3D9C7-54BB-42CE-9BB3-7D12B098EB95}" srcOrd="2" destOrd="0" parTransId="{D131D34B-88D3-4554-B123-3E60D1202133}" sibTransId="{68C78754-B563-43E5-B0CB-3F26C754CC19}"/>
    <dgm:cxn modelId="{637954BD-9AB4-45CA-B90B-88EBCA915134}" type="presOf" srcId="{9197D105-A3CD-46A4-8B61-CB345FEA63E1}" destId="{7C8DE0CD-1F6B-4915-9C0C-3EA55C9FA8A4}" srcOrd="0" destOrd="0" presId="urn:microsoft.com/office/officeart/2005/8/layout/default"/>
    <dgm:cxn modelId="{595F63DE-12D0-4166-87C6-B722640C9D30}" srcId="{9197D105-A3CD-46A4-8B61-CB345FEA63E1}" destId="{990D9918-3C9B-42FB-B462-024B6E0459EF}" srcOrd="0" destOrd="0" parTransId="{E4C5F8A2-0233-41A4-B0A8-8B812A81A89C}" sibTransId="{FC60CCDE-0B8A-4198-A1DD-DD668D611703}"/>
    <dgm:cxn modelId="{9F23A2E7-A560-41E4-ABCF-A207A87C4EE3}" type="presOf" srcId="{990D9918-3C9B-42FB-B462-024B6E0459EF}" destId="{8A513B4D-09FE-45AE-AC50-FE10807527BB}" srcOrd="0" destOrd="0" presId="urn:microsoft.com/office/officeart/2005/8/layout/default"/>
    <dgm:cxn modelId="{DDF2A7EE-F5AE-4230-B218-1AAA7FE1CAF2}" type="presOf" srcId="{66D9F65A-987D-47F7-B042-FB5D8317EBEF}" destId="{E84324CF-A253-4DB2-8C77-52C9EA8E7E49}" srcOrd="0" destOrd="0" presId="urn:microsoft.com/office/officeart/2005/8/layout/default"/>
    <dgm:cxn modelId="{0DF63EF1-3D8E-4F65-8B49-1C55285D48E3}" srcId="{9197D105-A3CD-46A4-8B61-CB345FEA63E1}" destId="{66D9F65A-987D-47F7-B042-FB5D8317EBEF}" srcOrd="4" destOrd="0" parTransId="{C054AAB8-5C11-4B36-8A7F-DA79A51E8604}" sibTransId="{D2664CB3-16AC-4B6A-B058-8CB86577D16A}"/>
    <dgm:cxn modelId="{54308514-3B91-4B38-98E5-1E43D30CC0D7}" type="presParOf" srcId="{7C8DE0CD-1F6B-4915-9C0C-3EA55C9FA8A4}" destId="{8A513B4D-09FE-45AE-AC50-FE10807527BB}" srcOrd="0" destOrd="0" presId="urn:microsoft.com/office/officeart/2005/8/layout/default"/>
    <dgm:cxn modelId="{3841650B-2377-4622-B054-7FC7565B8358}" type="presParOf" srcId="{7C8DE0CD-1F6B-4915-9C0C-3EA55C9FA8A4}" destId="{C1ECF441-E86B-49CD-896C-A5EF25D2265D}" srcOrd="1" destOrd="0" presId="urn:microsoft.com/office/officeart/2005/8/layout/default"/>
    <dgm:cxn modelId="{4CA3C183-1598-4176-B932-511604A09C96}" type="presParOf" srcId="{7C8DE0CD-1F6B-4915-9C0C-3EA55C9FA8A4}" destId="{F1B9E730-A3C9-4557-B5D1-11615DA313EB}" srcOrd="2" destOrd="0" presId="urn:microsoft.com/office/officeart/2005/8/layout/default"/>
    <dgm:cxn modelId="{57E7EDA6-ABDD-4CA2-A5D7-BCC6233E1D3A}" type="presParOf" srcId="{7C8DE0CD-1F6B-4915-9C0C-3EA55C9FA8A4}" destId="{74C4D58C-E785-4633-B6B8-CF44F8F47FFC}" srcOrd="3" destOrd="0" presId="urn:microsoft.com/office/officeart/2005/8/layout/default"/>
    <dgm:cxn modelId="{3FA49C76-8E7F-4223-BE5C-9F09174F8119}" type="presParOf" srcId="{7C8DE0CD-1F6B-4915-9C0C-3EA55C9FA8A4}" destId="{9C8F6E0D-0DF3-480A-80CA-7E0819A47996}" srcOrd="4" destOrd="0" presId="urn:microsoft.com/office/officeart/2005/8/layout/default"/>
    <dgm:cxn modelId="{0EED4680-FAD4-40C2-BD99-9C2DEDAA235D}" type="presParOf" srcId="{7C8DE0CD-1F6B-4915-9C0C-3EA55C9FA8A4}" destId="{159F7130-E7A8-42E5-8918-726364686DF1}" srcOrd="5" destOrd="0" presId="urn:microsoft.com/office/officeart/2005/8/layout/default"/>
    <dgm:cxn modelId="{90584C21-08B4-445B-AC77-5E40AEBE838F}" type="presParOf" srcId="{7C8DE0CD-1F6B-4915-9C0C-3EA55C9FA8A4}" destId="{E1021093-C14D-4EE0-AFD3-B1A2B883AFD3}" srcOrd="6" destOrd="0" presId="urn:microsoft.com/office/officeart/2005/8/layout/default"/>
    <dgm:cxn modelId="{141C48A6-6A03-4B46-BFE8-4D48651C0BD0}" type="presParOf" srcId="{7C8DE0CD-1F6B-4915-9C0C-3EA55C9FA8A4}" destId="{75D23684-0284-43B8-8684-4952502E2C20}" srcOrd="7" destOrd="0" presId="urn:microsoft.com/office/officeart/2005/8/layout/default"/>
    <dgm:cxn modelId="{86EF8A7A-6319-4300-8CE5-41B7169536A6}" type="presParOf" srcId="{7C8DE0CD-1F6B-4915-9C0C-3EA55C9FA8A4}" destId="{E84324CF-A253-4DB2-8C77-52C9EA8E7E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C2DF37-1B9C-45B9-B86F-46C277724E9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1242BC-81AB-4159-B6CD-E3A1F1BFC3D0}">
      <dgm:prSet phldrT="[Text]"/>
      <dgm:spPr>
        <a:solidFill>
          <a:srgbClr val="FF0000"/>
        </a:solidFill>
      </dgm:spPr>
      <dgm:t>
        <a:bodyPr/>
        <a:lstStyle/>
        <a:p>
          <a:r>
            <a:rPr lang="en-US" dirty="0"/>
            <a:t>Defender for Cloud</a:t>
          </a:r>
        </a:p>
      </dgm:t>
    </dgm:pt>
    <dgm:pt modelId="{C4434FFB-F2A6-4D91-8CE9-D6911AC01E1D}" type="parTrans" cxnId="{5C1C99B8-A305-4E16-B65F-244DE4B869C9}">
      <dgm:prSet/>
      <dgm:spPr/>
      <dgm:t>
        <a:bodyPr/>
        <a:lstStyle/>
        <a:p>
          <a:endParaRPr lang="en-US"/>
        </a:p>
      </dgm:t>
    </dgm:pt>
    <dgm:pt modelId="{7A1B0CA5-037A-4F79-A572-B1CCA718A996}" type="sibTrans" cxnId="{5C1C99B8-A305-4E16-B65F-244DE4B869C9}">
      <dgm:prSet/>
      <dgm:spPr/>
      <dgm:t>
        <a:bodyPr/>
        <a:lstStyle/>
        <a:p>
          <a:endParaRPr lang="en-US"/>
        </a:p>
      </dgm:t>
    </dgm:pt>
    <dgm:pt modelId="{6939BFE3-2F56-4DE4-9BD4-FC7274589AD8}">
      <dgm:prSet phldrT="[Text]"/>
      <dgm:spPr>
        <a:solidFill>
          <a:srgbClr val="7030A0"/>
        </a:solidFill>
      </dgm:spPr>
      <dgm:t>
        <a:bodyPr/>
        <a:lstStyle/>
        <a:p>
          <a:r>
            <a:rPr lang="en-US" dirty="0"/>
            <a:t>Defender for SQL</a:t>
          </a:r>
        </a:p>
      </dgm:t>
    </dgm:pt>
    <dgm:pt modelId="{F93DED00-B6D4-41CF-BCEC-144A47AB6562}" type="parTrans" cxnId="{62FA94A3-8CD2-4ED5-9790-399B27CEB284}">
      <dgm:prSet/>
      <dgm:spPr/>
      <dgm:t>
        <a:bodyPr/>
        <a:lstStyle/>
        <a:p>
          <a:endParaRPr lang="en-US"/>
        </a:p>
      </dgm:t>
    </dgm:pt>
    <dgm:pt modelId="{7AB09413-07FC-4304-927C-E39657C87AB2}" type="sibTrans" cxnId="{62FA94A3-8CD2-4ED5-9790-399B27CEB284}">
      <dgm:prSet/>
      <dgm:spPr/>
      <dgm:t>
        <a:bodyPr/>
        <a:lstStyle/>
        <a:p>
          <a:endParaRPr lang="en-US"/>
        </a:p>
      </dgm:t>
    </dgm:pt>
    <dgm:pt modelId="{825BFF8A-21E5-4422-B61F-F26B6995F470}">
      <dgm:prSet phldrT="[Text]"/>
      <dgm:spPr>
        <a:solidFill>
          <a:srgbClr val="00B050"/>
        </a:solidFill>
      </dgm:spPr>
      <dgm:t>
        <a:bodyPr/>
        <a:lstStyle/>
        <a:p>
          <a:r>
            <a:rPr lang="en-US" dirty="0"/>
            <a:t>Vulnerability Assessment</a:t>
          </a:r>
        </a:p>
      </dgm:t>
    </dgm:pt>
    <dgm:pt modelId="{9B5B7CD3-0E44-40D2-B232-567FA81F0627}" type="parTrans" cxnId="{591429E3-6CCF-4B6B-BA93-A9DBD381F633}">
      <dgm:prSet/>
      <dgm:spPr/>
      <dgm:t>
        <a:bodyPr/>
        <a:lstStyle/>
        <a:p>
          <a:endParaRPr lang="en-US"/>
        </a:p>
      </dgm:t>
    </dgm:pt>
    <dgm:pt modelId="{9F131B7A-85BB-4F9C-A747-C9C49D664B3F}" type="sibTrans" cxnId="{591429E3-6CCF-4B6B-BA93-A9DBD381F633}">
      <dgm:prSet/>
      <dgm:spPr/>
      <dgm:t>
        <a:bodyPr/>
        <a:lstStyle/>
        <a:p>
          <a:endParaRPr lang="en-US"/>
        </a:p>
      </dgm:t>
    </dgm:pt>
    <dgm:pt modelId="{3AC17C20-1D3A-4401-B887-53A7E30964FD}">
      <dgm:prSet phldrT="[Text]"/>
      <dgm:spPr>
        <a:solidFill>
          <a:schemeClr val="accent3">
            <a:lumMod val="75000"/>
          </a:schemeClr>
        </a:solidFill>
      </dgm:spPr>
      <dgm:t>
        <a:bodyPr/>
        <a:lstStyle/>
        <a:p>
          <a:r>
            <a:rPr lang="en-US" dirty="0"/>
            <a:t>Compliance</a:t>
          </a:r>
        </a:p>
      </dgm:t>
    </dgm:pt>
    <dgm:pt modelId="{C7DC994F-64F9-4F33-81AE-5FB214C4C8D4}" type="parTrans" cxnId="{A40DBB95-43B4-46DA-802B-BCBA39ACF1A2}">
      <dgm:prSet/>
      <dgm:spPr/>
      <dgm:t>
        <a:bodyPr/>
        <a:lstStyle/>
        <a:p>
          <a:endParaRPr lang="en-US"/>
        </a:p>
      </dgm:t>
    </dgm:pt>
    <dgm:pt modelId="{C1D33AE8-B97F-48F1-A40F-148542C77FD1}" type="sibTrans" cxnId="{A40DBB95-43B4-46DA-802B-BCBA39ACF1A2}">
      <dgm:prSet/>
      <dgm:spPr/>
      <dgm:t>
        <a:bodyPr/>
        <a:lstStyle/>
        <a:p>
          <a:endParaRPr lang="en-US"/>
        </a:p>
      </dgm:t>
    </dgm:pt>
    <dgm:pt modelId="{3DD8707C-7098-4CDE-9947-2885AEEE14E1}" type="pres">
      <dgm:prSet presAssocID="{ECC2DF37-1B9C-45B9-B86F-46C277724E92}" presName="diagram" presStyleCnt="0">
        <dgm:presLayoutVars>
          <dgm:dir/>
          <dgm:resizeHandles val="exact"/>
        </dgm:presLayoutVars>
      </dgm:prSet>
      <dgm:spPr/>
    </dgm:pt>
    <dgm:pt modelId="{0B5854E3-D86C-422E-B4B7-1111B68C0D60}" type="pres">
      <dgm:prSet presAssocID="{591242BC-81AB-4159-B6CD-E3A1F1BFC3D0}" presName="node" presStyleLbl="node1" presStyleIdx="0" presStyleCnt="4">
        <dgm:presLayoutVars>
          <dgm:bulletEnabled val="1"/>
        </dgm:presLayoutVars>
      </dgm:prSet>
      <dgm:spPr/>
    </dgm:pt>
    <dgm:pt modelId="{D3C73E9D-5322-4881-8ECC-5127292E8277}" type="pres">
      <dgm:prSet presAssocID="{7A1B0CA5-037A-4F79-A572-B1CCA718A996}" presName="sibTrans" presStyleCnt="0"/>
      <dgm:spPr/>
    </dgm:pt>
    <dgm:pt modelId="{FD935369-D783-4F89-909A-F2399F44AA94}" type="pres">
      <dgm:prSet presAssocID="{6939BFE3-2F56-4DE4-9BD4-FC7274589AD8}" presName="node" presStyleLbl="node1" presStyleIdx="1" presStyleCnt="4">
        <dgm:presLayoutVars>
          <dgm:bulletEnabled val="1"/>
        </dgm:presLayoutVars>
      </dgm:prSet>
      <dgm:spPr/>
    </dgm:pt>
    <dgm:pt modelId="{7822B9BB-1A4C-4BF0-9D17-7D3E276ABE9B}" type="pres">
      <dgm:prSet presAssocID="{7AB09413-07FC-4304-927C-E39657C87AB2}" presName="sibTrans" presStyleCnt="0"/>
      <dgm:spPr/>
    </dgm:pt>
    <dgm:pt modelId="{6F2A500C-E757-4423-805E-4B19998779D9}" type="pres">
      <dgm:prSet presAssocID="{825BFF8A-21E5-4422-B61F-F26B6995F470}" presName="node" presStyleLbl="node1" presStyleIdx="2" presStyleCnt="4">
        <dgm:presLayoutVars>
          <dgm:bulletEnabled val="1"/>
        </dgm:presLayoutVars>
      </dgm:prSet>
      <dgm:spPr/>
    </dgm:pt>
    <dgm:pt modelId="{A45C0EC5-6BCF-4453-88DD-D40AECB2CF7E}" type="pres">
      <dgm:prSet presAssocID="{9F131B7A-85BB-4F9C-A747-C9C49D664B3F}" presName="sibTrans" presStyleCnt="0"/>
      <dgm:spPr/>
    </dgm:pt>
    <dgm:pt modelId="{A9C2C98F-0718-4481-8B2F-DE3F4A931E99}" type="pres">
      <dgm:prSet presAssocID="{3AC17C20-1D3A-4401-B887-53A7E30964FD}" presName="node" presStyleLbl="node1" presStyleIdx="3" presStyleCnt="4">
        <dgm:presLayoutVars>
          <dgm:bulletEnabled val="1"/>
        </dgm:presLayoutVars>
      </dgm:prSet>
      <dgm:spPr/>
    </dgm:pt>
  </dgm:ptLst>
  <dgm:cxnLst>
    <dgm:cxn modelId="{9B74B224-A29E-42F9-B749-9F08970844CE}" type="presOf" srcId="{6939BFE3-2F56-4DE4-9BD4-FC7274589AD8}" destId="{FD935369-D783-4F89-909A-F2399F44AA94}" srcOrd="0" destOrd="0" presId="urn:microsoft.com/office/officeart/2005/8/layout/default"/>
    <dgm:cxn modelId="{2090B23A-B3E2-4B3C-B22C-97C7E0E4516C}" type="presOf" srcId="{825BFF8A-21E5-4422-B61F-F26B6995F470}" destId="{6F2A500C-E757-4423-805E-4B19998779D9}" srcOrd="0" destOrd="0" presId="urn:microsoft.com/office/officeart/2005/8/layout/default"/>
    <dgm:cxn modelId="{56A33251-7700-4B24-AF38-7C3267C11DC5}" type="presOf" srcId="{ECC2DF37-1B9C-45B9-B86F-46C277724E92}" destId="{3DD8707C-7098-4CDE-9947-2885AEEE14E1}" srcOrd="0" destOrd="0" presId="urn:microsoft.com/office/officeart/2005/8/layout/default"/>
    <dgm:cxn modelId="{91CCA17F-421D-4666-A70A-21244904DCE5}" type="presOf" srcId="{591242BC-81AB-4159-B6CD-E3A1F1BFC3D0}" destId="{0B5854E3-D86C-422E-B4B7-1111B68C0D60}" srcOrd="0" destOrd="0" presId="urn:microsoft.com/office/officeart/2005/8/layout/default"/>
    <dgm:cxn modelId="{5DB6E08F-E931-400D-A1B6-D2A837B3E9DC}" type="presOf" srcId="{3AC17C20-1D3A-4401-B887-53A7E30964FD}" destId="{A9C2C98F-0718-4481-8B2F-DE3F4A931E99}" srcOrd="0" destOrd="0" presId="urn:microsoft.com/office/officeart/2005/8/layout/default"/>
    <dgm:cxn modelId="{A40DBB95-43B4-46DA-802B-BCBA39ACF1A2}" srcId="{ECC2DF37-1B9C-45B9-B86F-46C277724E92}" destId="{3AC17C20-1D3A-4401-B887-53A7E30964FD}" srcOrd="3" destOrd="0" parTransId="{C7DC994F-64F9-4F33-81AE-5FB214C4C8D4}" sibTransId="{C1D33AE8-B97F-48F1-A40F-148542C77FD1}"/>
    <dgm:cxn modelId="{62FA94A3-8CD2-4ED5-9790-399B27CEB284}" srcId="{ECC2DF37-1B9C-45B9-B86F-46C277724E92}" destId="{6939BFE3-2F56-4DE4-9BD4-FC7274589AD8}" srcOrd="1" destOrd="0" parTransId="{F93DED00-B6D4-41CF-BCEC-144A47AB6562}" sibTransId="{7AB09413-07FC-4304-927C-E39657C87AB2}"/>
    <dgm:cxn modelId="{5C1C99B8-A305-4E16-B65F-244DE4B869C9}" srcId="{ECC2DF37-1B9C-45B9-B86F-46C277724E92}" destId="{591242BC-81AB-4159-B6CD-E3A1F1BFC3D0}" srcOrd="0" destOrd="0" parTransId="{C4434FFB-F2A6-4D91-8CE9-D6911AC01E1D}" sibTransId="{7A1B0CA5-037A-4F79-A572-B1CCA718A996}"/>
    <dgm:cxn modelId="{591429E3-6CCF-4B6B-BA93-A9DBD381F633}" srcId="{ECC2DF37-1B9C-45B9-B86F-46C277724E92}" destId="{825BFF8A-21E5-4422-B61F-F26B6995F470}" srcOrd="2" destOrd="0" parTransId="{9B5B7CD3-0E44-40D2-B232-567FA81F0627}" sibTransId="{9F131B7A-85BB-4F9C-A747-C9C49D664B3F}"/>
    <dgm:cxn modelId="{43AF5505-AB78-4C0D-AFD4-6AEF87DE7EAB}" type="presParOf" srcId="{3DD8707C-7098-4CDE-9947-2885AEEE14E1}" destId="{0B5854E3-D86C-422E-B4B7-1111B68C0D60}" srcOrd="0" destOrd="0" presId="urn:microsoft.com/office/officeart/2005/8/layout/default"/>
    <dgm:cxn modelId="{2EFE1F57-62BF-4B74-BAEF-5DBE93D5D04B}" type="presParOf" srcId="{3DD8707C-7098-4CDE-9947-2885AEEE14E1}" destId="{D3C73E9D-5322-4881-8ECC-5127292E8277}" srcOrd="1" destOrd="0" presId="urn:microsoft.com/office/officeart/2005/8/layout/default"/>
    <dgm:cxn modelId="{CB353CFA-96A2-4540-988C-31ED4218AA95}" type="presParOf" srcId="{3DD8707C-7098-4CDE-9947-2885AEEE14E1}" destId="{FD935369-D783-4F89-909A-F2399F44AA94}" srcOrd="2" destOrd="0" presId="urn:microsoft.com/office/officeart/2005/8/layout/default"/>
    <dgm:cxn modelId="{98E85B4F-0309-43E2-A487-4D89B12BC2A2}" type="presParOf" srcId="{3DD8707C-7098-4CDE-9947-2885AEEE14E1}" destId="{7822B9BB-1A4C-4BF0-9D17-7D3E276ABE9B}" srcOrd="3" destOrd="0" presId="urn:microsoft.com/office/officeart/2005/8/layout/default"/>
    <dgm:cxn modelId="{2575BDEA-E89A-4D6A-93EE-36622ECDD05C}" type="presParOf" srcId="{3DD8707C-7098-4CDE-9947-2885AEEE14E1}" destId="{6F2A500C-E757-4423-805E-4B19998779D9}" srcOrd="4" destOrd="0" presId="urn:microsoft.com/office/officeart/2005/8/layout/default"/>
    <dgm:cxn modelId="{33155494-BD07-483C-A712-0D6886F6D8DE}" type="presParOf" srcId="{3DD8707C-7098-4CDE-9947-2885AEEE14E1}" destId="{A45C0EC5-6BCF-4453-88DD-D40AECB2CF7E}" srcOrd="5" destOrd="0" presId="urn:microsoft.com/office/officeart/2005/8/layout/default"/>
    <dgm:cxn modelId="{51F203D0-4D81-4B85-81D8-BC4E4F63ADF8}" type="presParOf" srcId="{3DD8707C-7098-4CDE-9947-2885AEEE14E1}" destId="{A9C2C98F-0718-4481-8B2F-DE3F4A931E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Rich surface area</a:t>
          </a:r>
        </a:p>
        <a:p>
          <a:pPr marL="171450" lvl="1" indent="-171450" algn="l" defTabSz="844550">
            <a:lnSpc>
              <a:spcPct val="90000"/>
            </a:lnSpc>
            <a:spcBef>
              <a:spcPct val="0"/>
            </a:spcBef>
            <a:spcAft>
              <a:spcPct val="15000"/>
            </a:spcAft>
            <a:buChar char="•"/>
          </a:pPr>
          <a:r>
            <a:rPr lang="en-US" sz="1900" kern="1200" dirty="0">
              <a:solidFill>
                <a:schemeClr val="bg1"/>
              </a:solidFill>
            </a:rPr>
            <a:t>T-SQL language for data analytics</a:t>
          </a:r>
        </a:p>
        <a:p>
          <a:pPr marL="171450" lvl="1" indent="-171450" algn="l" defTabSz="844550">
            <a:lnSpc>
              <a:spcPct val="90000"/>
            </a:lnSpc>
            <a:spcBef>
              <a:spcPct val="0"/>
            </a:spcBef>
            <a:spcAft>
              <a:spcPct val="15000"/>
            </a:spcAft>
            <a:buChar char="•"/>
          </a:pPr>
          <a:r>
            <a:rPr lang="en-US" sz="1900" kern="1200" dirty="0">
              <a:solidFill>
                <a:schemeClr val="bg1"/>
              </a:solidFill>
            </a:rPr>
            <a:t>Supporting large number of languages and tools</a:t>
          </a:r>
        </a:p>
        <a:p>
          <a:pPr marL="171450" lvl="1" indent="-171450" algn="l" defTabSz="844550">
            <a:lnSpc>
              <a:spcPct val="90000"/>
            </a:lnSpc>
            <a:spcBef>
              <a:spcPct val="0"/>
            </a:spcBef>
            <a:spcAft>
              <a:spcPct val="15000"/>
            </a:spcAft>
            <a:buChar char="•"/>
          </a:pPr>
          <a:r>
            <a:rPr lang="en-US" sz="1900" kern="1200" dirty="0">
              <a:solidFill>
                <a:schemeClr val="bg1"/>
              </a:solidFill>
            </a:rPr>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Dedicated SQL pool</a:t>
          </a:r>
        </a:p>
        <a:p>
          <a:pPr marL="171450" lvl="1" indent="-171450" algn="l" defTabSz="844550">
            <a:lnSpc>
              <a:spcPct val="90000"/>
            </a:lnSpc>
            <a:spcBef>
              <a:spcPct val="0"/>
            </a:spcBef>
            <a:spcAft>
              <a:spcPct val="15000"/>
            </a:spcAft>
            <a:buChar char="•"/>
          </a:pPr>
          <a:r>
            <a:rPr lang="en-US" sz="1900" kern="1200" dirty="0">
              <a:solidFill>
                <a:schemeClr val="bg1"/>
              </a:solidFill>
            </a:rPr>
            <a:t>Modern Data Warehouse</a:t>
          </a:r>
        </a:p>
        <a:p>
          <a:pPr marL="171450" lvl="1" indent="-171450" algn="l" defTabSz="844550">
            <a:lnSpc>
              <a:spcPct val="90000"/>
            </a:lnSpc>
            <a:spcBef>
              <a:spcPct val="0"/>
            </a:spcBef>
            <a:spcAft>
              <a:spcPct val="15000"/>
            </a:spcAft>
            <a:buChar char="•"/>
          </a:pPr>
          <a:r>
            <a:rPr lang="en-US" sz="1900" kern="1200" dirty="0">
              <a:solidFill>
                <a:schemeClr val="bg1"/>
              </a:solidFill>
            </a:rPr>
            <a:t>Indexing and caching</a:t>
          </a:r>
        </a:p>
        <a:p>
          <a:pPr marL="171450" lvl="1" indent="-171450" algn="l" defTabSz="844550">
            <a:lnSpc>
              <a:spcPct val="90000"/>
            </a:lnSpc>
            <a:spcBef>
              <a:spcPct val="0"/>
            </a:spcBef>
            <a:spcAft>
              <a:spcPct val="15000"/>
            </a:spcAft>
            <a:buChar char="•"/>
          </a:pPr>
          <a:r>
            <a:rPr lang="en-US" sz="1900" kern="1200" dirty="0">
              <a:solidFill>
                <a:schemeClr val="bg1"/>
              </a:solidFill>
            </a:rPr>
            <a:t>Import and query external data</a:t>
          </a:r>
        </a:p>
        <a:p>
          <a:pPr marL="171450" lvl="1" indent="-171450" algn="l" defTabSz="844550">
            <a:lnSpc>
              <a:spcPct val="90000"/>
            </a:lnSpc>
            <a:spcBef>
              <a:spcPct val="0"/>
            </a:spcBef>
            <a:spcAft>
              <a:spcPct val="15000"/>
            </a:spcAft>
            <a:buChar char="•"/>
          </a:pPr>
          <a:r>
            <a:rPr lang="en-US" sz="1900" kern="1200" dirty="0">
              <a:solidFill>
                <a:schemeClr val="bg1"/>
              </a:solidFill>
            </a:rPr>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Serverless SQL pool</a:t>
          </a:r>
        </a:p>
        <a:p>
          <a:pPr marL="171450" lvl="1" indent="-171450" algn="l" defTabSz="844550">
            <a:lnSpc>
              <a:spcPct val="90000"/>
            </a:lnSpc>
            <a:spcBef>
              <a:spcPct val="0"/>
            </a:spcBef>
            <a:spcAft>
              <a:spcPct val="15000"/>
            </a:spcAft>
            <a:buChar char="•"/>
          </a:pPr>
          <a:r>
            <a:rPr lang="en-US" sz="1900" kern="1200" dirty="0">
              <a:solidFill>
                <a:schemeClr val="bg1"/>
              </a:solidFill>
            </a:rPr>
            <a:t>Querying external data</a:t>
          </a:r>
        </a:p>
        <a:p>
          <a:pPr marL="171450" lvl="1" indent="-171450" algn="l" defTabSz="844550">
            <a:lnSpc>
              <a:spcPct val="90000"/>
            </a:lnSpc>
            <a:spcBef>
              <a:spcPct val="0"/>
            </a:spcBef>
            <a:spcAft>
              <a:spcPct val="15000"/>
            </a:spcAft>
            <a:buChar char="•"/>
          </a:pPr>
          <a:r>
            <a:rPr lang="en-US" sz="1900" kern="1200" dirty="0">
              <a:solidFill>
                <a:schemeClr val="bg1"/>
              </a:solidFill>
            </a:rPr>
            <a:t>Model raw files as virtual tables and views</a:t>
          </a:r>
        </a:p>
        <a:p>
          <a:pPr marL="171450" lvl="1" indent="-171450" algn="l" defTabSz="844550">
            <a:lnSpc>
              <a:spcPct val="90000"/>
            </a:lnSpc>
            <a:spcBef>
              <a:spcPct val="0"/>
            </a:spcBef>
            <a:spcAft>
              <a:spcPct val="15000"/>
            </a:spcAft>
            <a:buChar char="•"/>
          </a:pPr>
          <a:r>
            <a:rPr lang="en-US" sz="1900" kern="1200" dirty="0">
              <a:solidFill>
                <a:schemeClr val="bg1"/>
              </a:solidFill>
            </a:rPr>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13B4D-09FE-45AE-AC50-FE10807527BB}">
      <dsp:nvSpPr>
        <dsp:cNvPr id="0" name=""/>
        <dsp:cNvSpPr/>
      </dsp:nvSpPr>
      <dsp:spPr>
        <a:xfrm>
          <a:off x="1266212" y="745"/>
          <a:ext cx="2443731" cy="146623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Protection</a:t>
          </a:r>
        </a:p>
      </dsp:txBody>
      <dsp:txXfrm>
        <a:off x="1266212" y="745"/>
        <a:ext cx="2443731" cy="1466238"/>
      </dsp:txXfrm>
    </dsp:sp>
    <dsp:sp modelId="{F1B9E730-A3C9-4557-B5D1-11615DA313EB}">
      <dsp:nvSpPr>
        <dsp:cNvPr id="0" name=""/>
        <dsp:cNvSpPr/>
      </dsp:nvSpPr>
      <dsp:spPr>
        <a:xfrm>
          <a:off x="3954317" y="745"/>
          <a:ext cx="2443731" cy="1466238"/>
        </a:xfrm>
        <a:prstGeom prst="rect">
          <a:avLst/>
        </a:prstGeom>
        <a:solidFill>
          <a:srgbClr val="32145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Access Control</a:t>
          </a:r>
        </a:p>
      </dsp:txBody>
      <dsp:txXfrm>
        <a:off x="3954317" y="745"/>
        <a:ext cx="2443731" cy="1466238"/>
      </dsp:txXfrm>
    </dsp:sp>
    <dsp:sp modelId="{9C8F6E0D-0DF3-480A-80CA-7E0819A47996}">
      <dsp:nvSpPr>
        <dsp:cNvPr id="0" name=""/>
        <dsp:cNvSpPr/>
      </dsp:nvSpPr>
      <dsp:spPr>
        <a:xfrm>
          <a:off x="1266212" y="1711358"/>
          <a:ext cx="2443731" cy="146623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Authentication</a:t>
          </a:r>
        </a:p>
      </dsp:txBody>
      <dsp:txXfrm>
        <a:off x="1266212" y="1711358"/>
        <a:ext cx="2443731" cy="1466238"/>
      </dsp:txXfrm>
    </dsp:sp>
    <dsp:sp modelId="{E1021093-C14D-4EE0-AFD3-B1A2B883AFD3}">
      <dsp:nvSpPr>
        <dsp:cNvPr id="0" name=""/>
        <dsp:cNvSpPr/>
      </dsp:nvSpPr>
      <dsp:spPr>
        <a:xfrm>
          <a:off x="3954317" y="1711358"/>
          <a:ext cx="2443731" cy="146623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 Security</a:t>
          </a:r>
        </a:p>
      </dsp:txBody>
      <dsp:txXfrm>
        <a:off x="3954317" y="1711358"/>
        <a:ext cx="2443731" cy="1466238"/>
      </dsp:txXfrm>
    </dsp:sp>
    <dsp:sp modelId="{E84324CF-A253-4DB2-8C77-52C9EA8E7E49}">
      <dsp:nvSpPr>
        <dsp:cNvPr id="0" name=""/>
        <dsp:cNvSpPr/>
      </dsp:nvSpPr>
      <dsp:spPr>
        <a:xfrm>
          <a:off x="2610264" y="3421970"/>
          <a:ext cx="2443731" cy="1466238"/>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Threat Protection</a:t>
          </a:r>
        </a:p>
      </dsp:txBody>
      <dsp:txXfrm>
        <a:off x="2610264" y="3421970"/>
        <a:ext cx="2443731" cy="1466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854E3-D86C-422E-B4B7-1111B68C0D60}">
      <dsp:nvSpPr>
        <dsp:cNvPr id="0" name=""/>
        <dsp:cNvSpPr/>
      </dsp:nvSpPr>
      <dsp:spPr>
        <a:xfrm>
          <a:off x="36214" y="641"/>
          <a:ext cx="3606535" cy="2163921"/>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Cloud</a:t>
          </a:r>
        </a:p>
      </dsp:txBody>
      <dsp:txXfrm>
        <a:off x="36214" y="641"/>
        <a:ext cx="3606535" cy="2163921"/>
      </dsp:txXfrm>
    </dsp:sp>
    <dsp:sp modelId="{FD935369-D783-4F89-909A-F2399F44AA94}">
      <dsp:nvSpPr>
        <dsp:cNvPr id="0" name=""/>
        <dsp:cNvSpPr/>
      </dsp:nvSpPr>
      <dsp:spPr>
        <a:xfrm>
          <a:off x="4003403" y="641"/>
          <a:ext cx="3606535" cy="2163921"/>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SQL</a:t>
          </a:r>
        </a:p>
      </dsp:txBody>
      <dsp:txXfrm>
        <a:off x="4003403" y="641"/>
        <a:ext cx="3606535" cy="2163921"/>
      </dsp:txXfrm>
    </dsp:sp>
    <dsp:sp modelId="{6F2A500C-E757-4423-805E-4B19998779D9}">
      <dsp:nvSpPr>
        <dsp:cNvPr id="0" name=""/>
        <dsp:cNvSpPr/>
      </dsp:nvSpPr>
      <dsp:spPr>
        <a:xfrm>
          <a:off x="36214" y="2525216"/>
          <a:ext cx="3606535" cy="2163921"/>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Vulnerability Assessment</a:t>
          </a:r>
        </a:p>
      </dsp:txBody>
      <dsp:txXfrm>
        <a:off x="36214" y="2525216"/>
        <a:ext cx="3606535" cy="2163921"/>
      </dsp:txXfrm>
    </dsp:sp>
    <dsp:sp modelId="{A9C2C98F-0718-4481-8B2F-DE3F4A931E99}">
      <dsp:nvSpPr>
        <dsp:cNvPr id="0" name=""/>
        <dsp:cNvSpPr/>
      </dsp:nvSpPr>
      <dsp:spPr>
        <a:xfrm>
          <a:off x="4003403" y="2525216"/>
          <a:ext cx="3606535" cy="2163921"/>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Compliance</a:t>
          </a:r>
        </a:p>
      </dsp:txBody>
      <dsp:txXfrm>
        <a:off x="4003403" y="2525216"/>
        <a:ext cx="3606535" cy="216392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defender-for-cloud/defender-for-cloud-introduction"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docs.microsoft.com/en-us/azure/azure-sql/database/azure-defender-for-sq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5/25/2022 1:03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00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962283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dirty="0"/>
          </a:p>
          <a:p>
            <a:pPr marL="171450" indent="-171450">
              <a:buFont typeface="Arial" panose="020B0604020202020204" pitchFamily="34" charset="0"/>
              <a:buChar char="•"/>
            </a:pPr>
            <a:r>
              <a:rPr lang="en-US" sz="1000" b="0" dirty="0"/>
              <a:t>Only supported in Azure Synapse workspaces with a Managed workspace Virtual Network</a:t>
            </a:r>
          </a:p>
          <a:p>
            <a:pPr marL="171450" indent="-171450">
              <a:buFont typeface="Arial" panose="020B0604020202020204" pitchFamily="34" charset="0"/>
              <a:buChar char="•"/>
            </a:pPr>
            <a:r>
              <a:rPr lang="en-US" sz="10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dirty="0"/>
              <a:t>Only a Managed private endpoint in an </a:t>
            </a:r>
            <a:r>
              <a:rPr lang="en-US" sz="1000" b="0" dirty="0">
                <a:solidFill>
                  <a:srgbClr val="C00000"/>
                </a:solidFill>
              </a:rPr>
              <a:t>approved</a:t>
            </a:r>
            <a:r>
              <a:rPr lang="en-US" sz="1000" b="0" dirty="0"/>
              <a:t> state can send traffic to a given private link resource.</a:t>
            </a:r>
          </a:p>
          <a:p>
            <a:pPr marL="171450" indent="-171450">
              <a:buFont typeface="Arial" panose="020B0604020202020204" pitchFamily="34" charset="0"/>
              <a:buChar char="•"/>
            </a:pPr>
            <a:endParaRPr lang="en-US" sz="1000" b="0" dirty="0"/>
          </a:p>
          <a:p>
            <a:pPr marL="228600" indent="-228600">
              <a:buFont typeface="+mj-lt"/>
              <a:buAutoNum type="arabicPeriod"/>
            </a:pPr>
            <a:r>
              <a:rPr lang="en-US" sz="1000" dirty="0">
                <a:effectLst/>
              </a:rPr>
              <a:t>Workstations from within the customer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Peering between customer </a:t>
            </a:r>
            <a:r>
              <a:rPr lang="en-US" sz="1000" dirty="0" err="1">
                <a:effectLst/>
              </a:rPr>
              <a:t>VNet</a:t>
            </a:r>
            <a:r>
              <a:rPr lang="en-US" sz="1000" dirty="0">
                <a:effectLst/>
              </a:rPr>
              <a:t> and another </a:t>
            </a:r>
            <a:r>
              <a:rPr lang="en-US" sz="1000" dirty="0" err="1">
                <a:effectLst/>
              </a:rPr>
              <a:t>VNet</a:t>
            </a:r>
            <a:r>
              <a:rPr lang="en-US" sz="1000" dirty="0">
                <a:effectLst/>
              </a:rPr>
              <a:t>.</a:t>
            </a:r>
          </a:p>
          <a:p>
            <a:pPr marL="228600" indent="-228600">
              <a:buFont typeface="+mj-lt"/>
              <a:buAutoNum type="arabicPeriod"/>
            </a:pPr>
            <a:r>
              <a:rPr lang="en-US" sz="1000" dirty="0">
                <a:effectLst/>
              </a:rPr>
              <a:t>Workstation from peered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On-premises network access the Azure Synapse private endpoints through VPN or ExpressRoute.</a:t>
            </a:r>
          </a:p>
          <a:p>
            <a:pPr marL="228600" indent="-228600">
              <a:buFont typeface="+mj-lt"/>
              <a:buAutoNum type="arabicPeriod"/>
            </a:pPr>
            <a:r>
              <a:rPr lang="en-US" sz="1000" dirty="0">
                <a:effectLst/>
              </a:rPr>
              <a:t>Workspace endpoints are mapped into customer's </a:t>
            </a:r>
            <a:r>
              <a:rPr lang="en-US" sz="1000" dirty="0" err="1">
                <a:effectLst/>
              </a:rPr>
              <a:t>VNet</a:t>
            </a:r>
            <a:r>
              <a:rPr lang="en-US" sz="1000" dirty="0">
                <a:effectLst/>
              </a:rPr>
              <a:t> through private endpoints using Azure Private Link service.</a:t>
            </a:r>
          </a:p>
          <a:p>
            <a:pPr marL="228600" indent="-228600">
              <a:buFont typeface="+mj-lt"/>
              <a:buAutoNum type="arabicPeriod"/>
            </a:pPr>
            <a:r>
              <a:rPr lang="en-US" sz="1000" dirty="0">
                <a:effectLst/>
              </a:rPr>
              <a:t>Public access is disabled on the Synapse workspace.</a:t>
            </a:r>
          </a:p>
          <a:p>
            <a:pPr marL="228600" indent="-228600">
              <a:buFont typeface="+mj-lt"/>
              <a:buAutoNum type="arabicPeriod"/>
            </a:pPr>
            <a:endParaRPr lang="en-US" sz="1000" dirty="0">
              <a:effectLst/>
            </a:endParaRPr>
          </a:p>
          <a:p>
            <a:pPr marL="0" indent="0">
              <a:buFont typeface="+mj-lt"/>
              <a:buNone/>
            </a:pPr>
            <a:r>
              <a:rPr lang="en-US" sz="1000" b="1" i="0" dirty="0">
                <a:solidFill>
                  <a:srgbClr val="171717"/>
                </a:solidFill>
                <a:effectLst/>
                <a:latin typeface="Segoe UI" panose="020B0502040204020203" pitchFamily="34" charset="0"/>
              </a:rPr>
              <a:t>The main benefit of private endpoints is that it's no longer necessary to expose workspace endpoints to the public internet. </a:t>
            </a:r>
            <a:r>
              <a:rPr lang="en-US" sz="1000" b="1" i="1" dirty="0">
                <a:solidFill>
                  <a:srgbClr val="171717"/>
                </a:solidFill>
                <a:effectLst/>
                <a:latin typeface="Segoe UI" panose="020B0502040204020203" pitchFamily="34" charset="0"/>
              </a:rPr>
              <a:t>The less exposure, the better.</a:t>
            </a:r>
            <a:endParaRPr lang="en-US" sz="1000" b="1" dirty="0"/>
          </a:p>
          <a:p>
            <a:pPr marL="0" indent="0">
              <a:buFont typeface="Arial" panose="020B0604020202020204" pitchFamily="34" charset="0"/>
              <a:buNone/>
            </a:pPr>
            <a:endParaRPr lang="en-US" sz="1000" b="0" dirty="0"/>
          </a:p>
          <a:p>
            <a:endParaRPr lang="en-US" sz="1000" dirty="0"/>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The private endpoint in the customer </a:t>
            </a:r>
            <a:r>
              <a:rPr lang="en-US" dirty="0" err="1">
                <a:effectLst/>
              </a:rPr>
              <a:t>VNet</a:t>
            </a:r>
            <a:r>
              <a:rPr lang="en-US" dirty="0">
                <a:effectLst/>
              </a:rPr>
              <a:t> is mapped to a single dedicated SQL pool (formerly SQL DW) endpoint in Workspace A.</a:t>
            </a:r>
          </a:p>
          <a:p>
            <a:pPr marL="0" indent="0">
              <a:buFont typeface="+mj-lt"/>
              <a:buNone/>
            </a:pPr>
            <a:r>
              <a:rPr lang="en-US" dirty="0">
                <a:effectLst/>
              </a:rPr>
              <a:t>2- Other SQL pool endpoints in the other workspaces (B and C) aren't accessible through this private endpoint, minimizing exposure.</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74603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Dedicated SQL pool (formerly SQL DW) in Workspace A in Tenant A is accessed by a private endpoint in the customer </a:t>
            </a:r>
            <a:r>
              <a:rPr lang="en-US" dirty="0" err="1">
                <a:effectLst/>
              </a:rPr>
              <a:t>VNet</a:t>
            </a:r>
            <a:r>
              <a:rPr lang="en-US" dirty="0">
                <a:effectLst/>
              </a:rPr>
              <a:t> in Tenant A.</a:t>
            </a:r>
          </a:p>
          <a:p>
            <a:pPr marL="0" indent="0">
              <a:buFont typeface="+mj-lt"/>
              <a:buNone/>
            </a:pPr>
            <a:r>
              <a:rPr lang="en-US" dirty="0">
                <a:effectLst/>
              </a:rPr>
              <a:t>2- The same dedicated SQL pool (formerly SQL DW) in Workspace A in Tenant A is accessed by a private endpoint in the customer </a:t>
            </a:r>
            <a:r>
              <a:rPr lang="en-US" dirty="0" err="1">
                <a:effectLst/>
              </a:rPr>
              <a:t>VNet</a:t>
            </a:r>
            <a:r>
              <a:rPr lang="en-US" dirty="0">
                <a:effectLst/>
              </a:rPr>
              <a:t> in Tenant B through a connection approval workflow.</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954474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92</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71717"/>
                </a:solidFill>
                <a:effectLst/>
                <a:latin typeface="Segoe UI" panose="020B0502040204020203" pitchFamily="34" charset="0"/>
                <a:hlinkClick r:id="rId3"/>
              </a:rPr>
              <a:t>Microsoft Defender for Cloud</a:t>
            </a:r>
            <a:r>
              <a:rPr lang="en-US" b="0" i="0" dirty="0">
                <a:solidFill>
                  <a:srgbClr val="171717"/>
                </a:solidFill>
                <a:effectLst/>
                <a:latin typeface="Segoe UI" panose="020B0502040204020203" pitchFamily="34" charset="0"/>
              </a:rPr>
              <a:t> is a tool for security posture management and threat detection. It protects workloads running in Azure, including (but not exclusively) servers, app service, key vaults, Kubernetes services, storage accounts, and Azure SQL Databases.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As one of the options available with Microsoft Defender for Cloud, </a:t>
            </a:r>
            <a:r>
              <a:rPr lang="en-US" b="0" i="0" u="none" strike="noStrike" dirty="0">
                <a:solidFill>
                  <a:srgbClr val="171717"/>
                </a:solidFill>
                <a:effectLst/>
                <a:latin typeface="Segoe UI" panose="020B0502040204020203" pitchFamily="34" charset="0"/>
                <a:hlinkClick r:id="rId4"/>
              </a:rPr>
              <a:t>Microsoft Defender for SQL</a:t>
            </a:r>
            <a:r>
              <a:rPr lang="en-US" b="0" i="0" dirty="0">
                <a:solidFill>
                  <a:srgbClr val="171717"/>
                </a:solidFill>
                <a:effectLst/>
                <a:latin typeface="Segoe UI" panose="020B0502040204020203" pitchFamily="34" charset="0"/>
              </a:rPr>
              <a:t> extends Defender for Cloud's data security package to secure databases. It can discover and mitigate potential database vulnerabilities by detecting anomalous activities that could be a potential threat to the database. Specifically, it continually monitors your database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Potential SQL injection attacks</a:t>
            </a:r>
          </a:p>
          <a:p>
            <a:pPr algn="l">
              <a:buFont typeface="Arial" panose="020B0604020202020204" pitchFamily="34" charset="0"/>
              <a:buChar char="•"/>
            </a:pPr>
            <a:r>
              <a:rPr lang="en-US" b="0" i="0" dirty="0">
                <a:solidFill>
                  <a:srgbClr val="171717"/>
                </a:solidFill>
                <a:effectLst/>
                <a:latin typeface="Segoe UI" panose="020B0502040204020203" pitchFamily="34" charset="0"/>
              </a:rPr>
              <a:t>Anomalous database access and queries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Suspicious database activity</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sz="1600" b="1" i="0" dirty="0">
                <a:solidFill>
                  <a:srgbClr val="171717"/>
                </a:solidFill>
                <a:effectLst/>
                <a:latin typeface="Segoe UI" panose="020B0502040204020203" pitchFamily="34" charset="0"/>
              </a:rPr>
              <a:t>Note 1</a:t>
            </a:r>
            <a:r>
              <a:rPr lang="en-US" b="0" i="0" dirty="0">
                <a:solidFill>
                  <a:srgbClr val="171717"/>
                </a:solidFill>
                <a:effectLst/>
                <a:latin typeface="Segoe UI" panose="020B0502040204020203" pitchFamily="34" charset="0"/>
              </a:rPr>
              <a:t>:  Microsoft Defender for SQL applies to Azure Synapse and dedicated SQL pool. It doesn't apply to serverless SQL pool or Apache Spark pool.</a:t>
            </a:r>
          </a:p>
          <a:p>
            <a:pPr algn="l">
              <a:buFont typeface="Arial" panose="020B0604020202020204" pitchFamily="34" charset="0"/>
              <a:buNone/>
            </a:pPr>
            <a:r>
              <a:rPr lang="en-US" b="1" i="0" dirty="0">
                <a:solidFill>
                  <a:srgbClr val="171717"/>
                </a:solidFill>
                <a:effectLst/>
                <a:latin typeface="Segoe UI" panose="020B0502040204020203" pitchFamily="34" charset="0"/>
              </a:rPr>
              <a:t>Note 2</a:t>
            </a:r>
            <a:r>
              <a:rPr lang="en-US" b="0" i="0">
                <a:solidFill>
                  <a:srgbClr val="171717"/>
                </a:solidFill>
                <a:effectLst/>
                <a:latin typeface="Segoe UI" panose="020B0502040204020203" pitchFamily="34" charset="0"/>
              </a:rPr>
              <a:t>:  SQL </a:t>
            </a:r>
            <a:r>
              <a:rPr lang="en-US" b="0" i="0" dirty="0">
                <a:solidFill>
                  <a:srgbClr val="171717"/>
                </a:solidFill>
                <a:effectLst/>
                <a:latin typeface="Segoe UI" panose="020B0502040204020203" pitchFamily="34" charset="0"/>
              </a:rPr>
              <a:t>vulnerability assessment applies to Azure Synapse and dedicated </a:t>
            </a:r>
            <a:r>
              <a:rPr lang="en-US" b="0" i="0">
                <a:solidFill>
                  <a:srgbClr val="171717"/>
                </a:solidFill>
                <a:effectLst/>
                <a:latin typeface="Segoe UI" panose="020B0502040204020203" pitchFamily="34" charset="0"/>
              </a:rPr>
              <a:t>SQL pool. </a:t>
            </a:r>
            <a:r>
              <a:rPr lang="en-US" b="0" i="0" dirty="0">
                <a:solidFill>
                  <a:srgbClr val="171717"/>
                </a:solidFill>
                <a:effectLst/>
                <a:latin typeface="Segoe UI" panose="020B0502040204020203" pitchFamily="34" charset="0"/>
              </a:rPr>
              <a:t>It doesn't apply to serverless SQL pool or Apache Spark pool.</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42669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5/25/2022 1:03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5/25/2022 1:03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5/25/2022 1:03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https://docs.microsoft.com/en-us/azure/synapse-analytics/spark/apache-spark-secure-credentials-with-tokenlibrary?pivots=programming-language-python</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3047078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5/25/2022 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27098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22191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532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02101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25473451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4805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80192620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734464841"/>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72732793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095333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828320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6992451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2157309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054981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7402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7606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787521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669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6327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602324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17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1075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16926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34726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3123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024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02411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61" Type="http://schemas.openxmlformats.org/officeDocument/2006/relationships/slideLayout" Target="../slideLayouts/slideLayout134.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image" Target="../media/image20.emf"/><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theme" Target="../theme/theme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2408422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9.xml"/><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7.xml"/></Relationships>
</file>

<file path=ppt/slides/_rels/slide107.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notesSlide" Target="../notesSlides/notesSlide82.xml"/><Relationship Id="rId1" Type="http://schemas.openxmlformats.org/officeDocument/2006/relationships/slideLayout" Target="../slideLayouts/slideLayout67.xml"/><Relationship Id="rId5" Type="http://schemas.openxmlformats.org/officeDocument/2006/relationships/image" Target="../media/image194.emf"/><Relationship Id="rId4" Type="http://schemas.openxmlformats.org/officeDocument/2006/relationships/image" Target="../media/image133.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0.xml"/><Relationship Id="rId1" Type="http://schemas.openxmlformats.org/officeDocument/2006/relationships/tags" Target="../tags/tag50.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68.xml"/><Relationship Id="rId6" Type="http://schemas.openxmlformats.org/officeDocument/2006/relationships/image" Target="../media/image83.jpe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emf"/><Relationship Id="rId14" Type="http://schemas.openxmlformats.org/officeDocument/2006/relationships/image" Target="../media/image65.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48.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0.xml"/><Relationship Id="rId1" Type="http://schemas.openxmlformats.org/officeDocument/2006/relationships/tags" Target="../tags/tag49.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7.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6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67.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67.xml"/></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4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84.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17.png"/><Relationship Id="rId7" Type="http://schemas.openxmlformats.org/officeDocument/2006/relationships/image" Target="../media/image124.png"/><Relationship Id="rId2" Type="http://schemas.openxmlformats.org/officeDocument/2006/relationships/notesSlide" Target="../notesSlides/notesSlide62.xml"/><Relationship Id="rId1" Type="http://schemas.openxmlformats.org/officeDocument/2006/relationships/slideLayout" Target="../slideLayouts/slideLayout41.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18.svg"/><Relationship Id="rId9" Type="http://schemas.openxmlformats.org/officeDocument/2006/relationships/image" Target="../media/image126.png"/></Relationships>
</file>

<file path=ppt/slides/_rels/slide85.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17.png"/><Relationship Id="rId7"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130.sv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emf"/><Relationship Id="rId7"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67.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17.png"/><Relationship Id="rId9" Type="http://schemas.openxmlformats.org/officeDocument/2006/relationships/image" Target="../media/image13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8.xml"/><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7.xml"/><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17.png"/><Relationship Id="rId7"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69.xml"/><Relationship Id="rId6" Type="http://schemas.openxmlformats.org/officeDocument/2006/relationships/image" Target="../media/image145.png"/><Relationship Id="rId5" Type="http://schemas.microsoft.com/office/2017/06/relationships/model3d" Target="../media/model3d1.glb"/><Relationship Id="rId10" Type="http://schemas.openxmlformats.org/officeDocument/2006/relationships/image" Target="../media/image149.png"/><Relationship Id="rId4" Type="http://schemas.openxmlformats.org/officeDocument/2006/relationships/image" Target="../media/image134.svg"/><Relationship Id="rId9" Type="http://schemas.openxmlformats.org/officeDocument/2006/relationships/image" Target="../media/image148.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9.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jpeg"/><Relationship Id="rId26" Type="http://schemas.openxmlformats.org/officeDocument/2006/relationships/image" Target="../media/image173.png"/><Relationship Id="rId3" Type="http://schemas.openxmlformats.org/officeDocument/2006/relationships/image" Target="../media/image150.png"/><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5" Type="http://schemas.openxmlformats.org/officeDocument/2006/relationships/image" Target="../media/image172.png"/><Relationship Id="rId2" Type="http://schemas.openxmlformats.org/officeDocument/2006/relationships/notesSlide" Target="../notesSlides/notesSlide70.xml"/><Relationship Id="rId16" Type="http://schemas.openxmlformats.org/officeDocument/2006/relationships/image" Target="../media/image163.jpeg"/><Relationship Id="rId20" Type="http://schemas.openxmlformats.org/officeDocument/2006/relationships/image" Target="../media/image167.png"/><Relationship Id="rId29" Type="http://schemas.openxmlformats.org/officeDocument/2006/relationships/image" Target="../media/image176.png"/><Relationship Id="rId1" Type="http://schemas.openxmlformats.org/officeDocument/2006/relationships/slideLayout" Target="../slideLayouts/slideLayout69.xml"/><Relationship Id="rId6" Type="http://schemas.openxmlformats.org/officeDocument/2006/relationships/image" Target="../media/image153.png"/><Relationship Id="rId11" Type="http://schemas.openxmlformats.org/officeDocument/2006/relationships/image" Target="../media/image158.png"/><Relationship Id="rId24" Type="http://schemas.openxmlformats.org/officeDocument/2006/relationships/image" Target="../media/image171.gif"/><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28" Type="http://schemas.openxmlformats.org/officeDocument/2006/relationships/image" Target="../media/image175.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jpeg"/><Relationship Id="rId22" Type="http://schemas.openxmlformats.org/officeDocument/2006/relationships/image" Target="../media/image169.png"/><Relationship Id="rId27" Type="http://schemas.openxmlformats.org/officeDocument/2006/relationships/image" Target="../media/image174.png"/><Relationship Id="rId30" Type="http://schemas.openxmlformats.org/officeDocument/2006/relationships/image" Target="../media/image177.png"/></Relationships>
</file>

<file path=ppt/slides/_rels/slide96.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78.png"/><Relationship Id="rId7" Type="http://schemas.openxmlformats.org/officeDocument/2006/relationships/image" Target="../media/image182.emf"/><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181.emf"/><Relationship Id="rId11" Type="http://schemas.openxmlformats.org/officeDocument/2006/relationships/image" Target="../media/image134.svg"/><Relationship Id="rId5" Type="http://schemas.openxmlformats.org/officeDocument/2006/relationships/image" Target="../media/image180.emf"/><Relationship Id="rId10" Type="http://schemas.openxmlformats.org/officeDocument/2006/relationships/image" Target="../media/image117.png"/><Relationship Id="rId4" Type="http://schemas.openxmlformats.org/officeDocument/2006/relationships/image" Target="../media/image179.emf"/><Relationship Id="rId9" Type="http://schemas.openxmlformats.org/officeDocument/2006/relationships/image" Target="../media/image184.emf"/></Relationships>
</file>

<file path=ppt/slides/_rels/slide97.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34.svg"/><Relationship Id="rId2" Type="http://schemas.openxmlformats.org/officeDocument/2006/relationships/notesSlide" Target="../notesSlides/notesSlide72.xml"/><Relationship Id="rId1" Type="http://schemas.openxmlformats.org/officeDocument/2006/relationships/slideLayout" Target="../slideLayouts/slideLayout67.xml"/><Relationship Id="rId6" Type="http://schemas.openxmlformats.org/officeDocument/2006/relationships/image" Target="../media/image117.png"/><Relationship Id="rId5" Type="http://schemas.openxmlformats.org/officeDocument/2006/relationships/image" Target="../media/image187.svg"/><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3.xml"/><Relationship Id="rId1" Type="http://schemas.openxmlformats.org/officeDocument/2006/relationships/slideLayout" Target="../slideLayouts/slideLayout67.xml"/><Relationship Id="rId4" Type="http://schemas.openxmlformats.org/officeDocument/2006/relationships/image" Target="../media/image18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7" name="Title 1">
            <a:extLst>
              <a:ext uri="{FF2B5EF4-FFF2-40B4-BE49-F238E27FC236}">
                <a16:creationId xmlns:a16="http://schemas.microsoft.com/office/drawing/2014/main" id="{0A30340C-6616-48B0-8BCA-6D244747B74B}"/>
              </a:ext>
            </a:extLst>
          </p:cNvPr>
          <p:cNvSpPr txBox="1">
            <a:spLocks/>
          </p:cNvSpPr>
          <p:nvPr/>
        </p:nvSpPr>
        <p:spPr>
          <a:xfrm>
            <a:off x="429543" y="2105561"/>
            <a:ext cx="7452585" cy="2954655"/>
          </a:xfrm>
          <a:prstGeom prst="rect">
            <a:avLst/>
          </a:prstGeom>
          <a:noFill/>
        </p:spPr>
        <p:txBody>
          <a:bodyPr vert="horz" wrap="square" lIns="0" tIns="0" rIns="0" bIns="182880" rtlCol="0" anchor="t"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2</a:t>
            </a:r>
            <a:endParaRPr lang="en-US" sz="4800" dirty="0">
              <a:solidFill>
                <a:schemeClr val="accent1"/>
              </a:solidFill>
            </a:endParaRP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solidFill>
            <a:schemeClr val="bg1"/>
          </a:solidFill>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352224" y="1120573"/>
            <a:ext cx="4905740" cy="5288307"/>
          </a:xfrm>
        </p:spPr>
        <p:txBody>
          <a:bodyPr/>
          <a:lstStyle/>
          <a:p>
            <a:r>
              <a:rPr lang="en-US" dirty="0">
                <a:solidFill>
                  <a:schemeClr val="accent5"/>
                </a:solidFill>
              </a:rPr>
              <a:t>Overview</a:t>
            </a:r>
          </a:p>
          <a:p>
            <a:pPr lvl="1">
              <a:spcBef>
                <a:spcPts val="600"/>
              </a:spcBef>
            </a:pPr>
            <a:r>
              <a:rPr lang="en-US" dirty="0">
                <a:solidFill>
                  <a:schemeClr val="bg1"/>
                </a:solidFill>
              </a:rPr>
              <a:t>Table partitions divide data into smaller groups</a:t>
            </a:r>
          </a:p>
          <a:p>
            <a:pPr lvl="1">
              <a:spcBef>
                <a:spcPts val="600"/>
              </a:spcBef>
            </a:pPr>
            <a:r>
              <a:rPr lang="en-US" dirty="0">
                <a:solidFill>
                  <a:schemeClr val="bg1"/>
                </a:solidFill>
              </a:rPr>
              <a:t>In most cases, partitions are created on a date column</a:t>
            </a:r>
          </a:p>
          <a:p>
            <a:pPr lvl="1">
              <a:spcBef>
                <a:spcPts val="600"/>
              </a:spcBef>
            </a:pPr>
            <a:r>
              <a:rPr lang="en-US" dirty="0">
                <a:solidFill>
                  <a:schemeClr val="bg1"/>
                </a:solidFill>
              </a:rPr>
              <a:t>Supported on all table types</a:t>
            </a:r>
          </a:p>
          <a:p>
            <a:pPr lvl="1">
              <a:spcBef>
                <a:spcPts val="600"/>
              </a:spcBef>
            </a:pPr>
            <a:r>
              <a:rPr lang="en-US" dirty="0">
                <a:solidFill>
                  <a:schemeClr val="bg1"/>
                </a:solidFill>
              </a:rPr>
              <a:t>RANGE RIGHT – Used for time partitions</a:t>
            </a:r>
          </a:p>
          <a:p>
            <a:pPr lvl="1">
              <a:spcBef>
                <a:spcPts val="600"/>
              </a:spcBef>
              <a:spcAft>
                <a:spcPts val="1200"/>
              </a:spcAft>
            </a:pPr>
            <a:r>
              <a:rPr lang="en-US" dirty="0">
                <a:solidFill>
                  <a:schemeClr val="bg1"/>
                </a:solidFill>
              </a:rPr>
              <a:t>RANGE LEFT – Used for number partitions</a:t>
            </a:r>
          </a:p>
          <a:p>
            <a:r>
              <a:rPr lang="en-US" dirty="0">
                <a:solidFill>
                  <a:schemeClr val="accent5"/>
                </a:solidFill>
              </a:rPr>
              <a:t>Benefits</a:t>
            </a:r>
          </a:p>
          <a:p>
            <a:pPr lvl="1">
              <a:spcBef>
                <a:spcPts val="600"/>
              </a:spcBef>
            </a:pPr>
            <a:r>
              <a:rPr lang="en-US" dirty="0">
                <a:solidFill>
                  <a:schemeClr val="bg1"/>
                </a:solidFill>
              </a:rPr>
              <a:t>Improves efficiency and performance of loading and querying by limiting the scope to subset of data.</a:t>
            </a:r>
          </a:p>
          <a:p>
            <a:pPr lvl="1">
              <a:spcBef>
                <a:spcPts val="600"/>
              </a:spcBef>
            </a:pPr>
            <a:r>
              <a:rPr lang="en-US" dirty="0">
                <a:solidFill>
                  <a:schemeClr val="bg1"/>
                </a:solidFill>
              </a:rPr>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solidFill>
                  <a:schemeClr val="bg1"/>
                </a:solidFill>
              </a:rPr>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Fine grained access control of specific rows in a database table.</a:t>
            </a:r>
          </a:p>
          <a:p>
            <a:pPr lvl="0">
              <a:spcBef>
                <a:spcPts val="600"/>
              </a:spcBef>
            </a:pPr>
            <a:r>
              <a:rPr lang="en-US" sz="1600" dirty="0">
                <a:solidFill>
                  <a:schemeClr val="bg1"/>
                </a:solidFill>
                <a:latin typeface="Segoe UI"/>
              </a:rPr>
              <a:t>Help prevent unauthorized access when multiple users share the same tables.</a:t>
            </a:r>
          </a:p>
          <a:p>
            <a:pPr lvl="0">
              <a:spcBef>
                <a:spcPts val="600"/>
              </a:spcBef>
            </a:pPr>
            <a:r>
              <a:rPr lang="en-US" sz="1600" dirty="0">
                <a:solidFill>
                  <a:schemeClr val="bg1"/>
                </a:solidFill>
                <a:latin typeface="Segoe UI"/>
              </a:rPr>
              <a:t>Eliminates need to implement connection filtering in multi-tenant applications.</a:t>
            </a:r>
          </a:p>
          <a:p>
            <a:pPr lvl="0">
              <a:spcBef>
                <a:spcPts val="600"/>
              </a:spcBef>
            </a:pPr>
            <a:r>
              <a:rPr lang="en-US" sz="1600" dirty="0">
                <a:solidFill>
                  <a:schemeClr val="bg1"/>
                </a:solidFill>
                <a:latin typeface="Segoe UI"/>
              </a:rPr>
              <a:t>Administer via SQL Server Management Studio or SQL Server Data Tools.</a:t>
            </a:r>
          </a:p>
          <a:p>
            <a:pPr lvl="0">
              <a:spcBef>
                <a:spcPts val="600"/>
              </a:spcBef>
            </a:pPr>
            <a:r>
              <a:rPr lang="en-US" sz="1600" dirty="0">
                <a:solidFill>
                  <a:schemeClr val="bg1"/>
                </a:solidFill>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dirty="0">
                <a:solidFill>
                  <a:schemeClr val="bg1"/>
                </a:solidFill>
              </a:rPr>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dirty="0">
                <a:solidFill>
                  <a:schemeClr val="accent5"/>
                </a:solidFill>
              </a:rPr>
              <a:t>Creating policies </a:t>
            </a:r>
          </a:p>
          <a:p>
            <a:pPr lvl="0">
              <a:spcBef>
                <a:spcPts val="600"/>
              </a:spcBef>
            </a:pPr>
            <a:r>
              <a:rPr lang="en-US" sz="1600" dirty="0">
                <a:solidFill>
                  <a:schemeClr val="bg1"/>
                </a:solidFill>
                <a:latin typeface="Segoe UI"/>
              </a:rPr>
              <a:t>Filter predicates silently filter the rows available to read operations (SELECT, UPDATE, and DELETE).</a:t>
            </a:r>
          </a:p>
          <a:p>
            <a:pPr lvl="0">
              <a:spcBef>
                <a:spcPts val="600"/>
              </a:spcBef>
            </a:pPr>
            <a:r>
              <a:rPr lang="en-US" sz="1600" dirty="0">
                <a:solidFill>
                  <a:schemeClr val="bg1"/>
                </a:solidFill>
                <a:latin typeface="Segoe UI"/>
              </a:rPr>
              <a:t>The following examples demonstrate the use of the CREATE SECURITY POLICY syntax</a:t>
            </a:r>
          </a:p>
        </p:txBody>
      </p:sp>
      <p:sp>
        <p:nvSpPr>
          <p:cNvPr id="3" name="Title 2"/>
          <p:cNvSpPr>
            <a:spLocks noGrp="1"/>
          </p:cNvSpPr>
          <p:nvPr>
            <p:ph type="title"/>
          </p:nvPr>
        </p:nvSpPr>
        <p:spPr>
          <a:xfrm>
            <a:off x="426424" y="222585"/>
            <a:ext cx="3649817" cy="739343"/>
          </a:xfrm>
        </p:spPr>
        <p:txBody>
          <a:bodyPr/>
          <a:lstStyle/>
          <a:p>
            <a:r>
              <a:rPr lang="en-US" dirty="0">
                <a:solidFill>
                  <a:schemeClr val="bg1"/>
                </a:solidFill>
              </a:rPr>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dirty="0">
                <a:solidFill>
                  <a:schemeClr val="accent5"/>
                </a:solidFill>
              </a:rPr>
              <a:t>Overview</a:t>
            </a:r>
          </a:p>
          <a:p>
            <a:pPr lvl="0">
              <a:spcBef>
                <a:spcPts val="600"/>
              </a:spcBef>
            </a:pPr>
            <a:r>
              <a:rPr lang="en-US" sz="1600" dirty="0">
                <a:solidFill>
                  <a:schemeClr val="bg1"/>
                </a:solidFill>
                <a:latin typeface="Segoe UI"/>
              </a:rPr>
              <a:t>Control access of specific columns in a database table based on customer’s group membership or execution context.</a:t>
            </a:r>
          </a:p>
          <a:p>
            <a:pPr lvl="0">
              <a:spcBef>
                <a:spcPts val="600"/>
              </a:spcBef>
            </a:pPr>
            <a:r>
              <a:rPr lang="en-US" sz="1600" dirty="0">
                <a:solidFill>
                  <a:schemeClr val="bg1"/>
                </a:solidFill>
                <a:latin typeface="Segoe UI"/>
              </a:rPr>
              <a:t>Simplifies the design and implementation of security by putting restriction logic in database tier as opposed to application tier.</a:t>
            </a:r>
          </a:p>
          <a:p>
            <a:pPr lvl="0">
              <a:spcBef>
                <a:spcPts val="600"/>
              </a:spcBef>
            </a:pPr>
            <a:r>
              <a:rPr lang="en-US" sz="1600" dirty="0">
                <a:solidFill>
                  <a:schemeClr val="bg1"/>
                </a:solidFill>
                <a:latin typeface="Segoe UI"/>
              </a:rPr>
              <a:t>Administer via GRANT T-SQL statement.</a:t>
            </a:r>
          </a:p>
          <a:p>
            <a:pPr lvl="0">
              <a:spcBef>
                <a:spcPts val="600"/>
              </a:spcBef>
            </a:pPr>
            <a:r>
              <a:rPr lang="en-US" sz="1600" dirty="0">
                <a:solidFill>
                  <a:schemeClr val="bg1"/>
                </a:solidFill>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dirty="0">
                <a:solidFill>
                  <a:schemeClr val="bg1"/>
                </a:solidFill>
              </a:rPr>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Prevent abuse of sensitive data by hiding it from users</a:t>
            </a:r>
          </a:p>
          <a:p>
            <a:pPr lvl="0">
              <a:spcBef>
                <a:spcPts val="600"/>
              </a:spcBef>
            </a:pPr>
            <a:r>
              <a:rPr lang="en-US" sz="1600" dirty="0">
                <a:solidFill>
                  <a:schemeClr val="bg1"/>
                </a:solidFill>
                <a:latin typeface="Segoe UI"/>
              </a:rPr>
              <a:t>Easy configuration in new Azure Portal</a:t>
            </a:r>
          </a:p>
          <a:p>
            <a:pPr lvl="0">
              <a:spcBef>
                <a:spcPts val="600"/>
              </a:spcBef>
            </a:pPr>
            <a:r>
              <a:rPr lang="en-US" sz="1600" dirty="0">
                <a:solidFill>
                  <a:schemeClr val="bg1"/>
                </a:solidFill>
                <a:latin typeface="Segoe UI"/>
              </a:rPr>
              <a:t>Policy-driven at table and column level, for a defined set of users</a:t>
            </a:r>
          </a:p>
          <a:p>
            <a:pPr lvl="0">
              <a:spcBef>
                <a:spcPts val="600"/>
              </a:spcBef>
            </a:pPr>
            <a:r>
              <a:rPr lang="en-US" sz="1600" dirty="0">
                <a:solidFill>
                  <a:schemeClr val="bg1"/>
                </a:solidFill>
                <a:latin typeface="Segoe UI"/>
              </a:rPr>
              <a:t>Data masking applied in real-time to query results based on policy</a:t>
            </a:r>
          </a:p>
          <a:p>
            <a:pPr lvl="0">
              <a:spcBef>
                <a:spcPts val="600"/>
              </a:spcBef>
            </a:pPr>
            <a:r>
              <a:rPr lang="en-US" sz="1600" dirty="0">
                <a:solidFill>
                  <a:schemeClr val="bg1"/>
                </a:solidFill>
                <a:latin typeface="Segoe UI"/>
              </a:rPr>
              <a:t>Multiple masking functions available, such as full or partial, for various sensitive data categories </a:t>
            </a:r>
            <a:br>
              <a:rPr lang="en-US" sz="1600" dirty="0">
                <a:solidFill>
                  <a:schemeClr val="bg1"/>
                </a:solidFill>
                <a:latin typeface="Segoe UI"/>
              </a:rPr>
            </a:br>
            <a:r>
              <a:rPr lang="en-US" sz="1600" dirty="0">
                <a:solidFill>
                  <a:schemeClr val="bg1"/>
                </a:solidFill>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a:solidFill>
            <a:schemeClr val="tx1"/>
          </a:solidFill>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grp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a:solidFill>
            <a:schemeClr val="bg1"/>
          </a:solidFill>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grp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extLst>
              <p:ext uri="{D42A27DB-BD31-4B8C-83A1-F6EECF244321}">
                <p14:modId xmlns:p14="http://schemas.microsoft.com/office/powerpoint/2010/main" val="1494739946"/>
              </p:ext>
            </p:extLst>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dirty="0">
                <a:solidFill>
                  <a:schemeClr val="accent5"/>
                </a:solidFill>
              </a:rPr>
              <a:t>Overview</a:t>
            </a:r>
          </a:p>
          <a:p>
            <a:pPr lvl="0"/>
            <a:r>
              <a:rPr lang="en-US" sz="1600" dirty="0">
                <a:solidFill>
                  <a:schemeClr val="bg1"/>
                </a:solidFill>
                <a:latin typeface="+mn-lt"/>
              </a:rPr>
              <a:t>It helps to implement fine-grained protection of sensitive data within a table in dedicated SQL pool. </a:t>
            </a:r>
          </a:p>
          <a:p>
            <a:pPr lvl="0"/>
            <a:r>
              <a:rPr lang="en-US" sz="1600" b="0" i="0" dirty="0">
                <a:solidFill>
                  <a:schemeClr val="bg1"/>
                </a:solidFill>
                <a:effectLst/>
                <a:latin typeface="+mn-lt"/>
              </a:rPr>
              <a:t>The data in CLE enforced columns is encrypted on disk. User need to use DECRYPTBYKEY function to decrypt it.</a:t>
            </a:r>
          </a:p>
          <a:p>
            <a:pPr lvl="0"/>
            <a:endParaRPr lang="en-US" sz="1600" dirty="0">
              <a:solidFill>
                <a:schemeClr val="bg1"/>
              </a:solidFill>
              <a:latin typeface="+mn-lt"/>
            </a:endParaRPr>
          </a:p>
          <a:p>
            <a:pPr lvl="0"/>
            <a:r>
              <a:rPr lang="en-US" sz="1600" dirty="0">
                <a:solidFill>
                  <a:schemeClr val="accent5"/>
                </a:solidFill>
                <a:latin typeface="+mn-lt"/>
              </a:rPr>
              <a:t>5 step process to set up CLE </a:t>
            </a:r>
          </a:p>
          <a:p>
            <a:pPr marL="342900" lvl="0" indent="-342900">
              <a:buAutoNum type="arabicPeriod"/>
            </a:pPr>
            <a:r>
              <a:rPr lang="en-US" sz="1600" dirty="0">
                <a:solidFill>
                  <a:schemeClr val="bg1"/>
                </a:solidFill>
                <a:latin typeface="+mn-lt"/>
              </a:rPr>
              <a:t>Create master key</a:t>
            </a:r>
          </a:p>
          <a:p>
            <a:pPr marL="342900" lvl="0" indent="-342900">
              <a:buAutoNum type="arabicPeriod"/>
            </a:pPr>
            <a:r>
              <a:rPr lang="en-US" sz="1600" dirty="0">
                <a:solidFill>
                  <a:schemeClr val="bg1"/>
                </a:solidFill>
                <a:latin typeface="+mn-lt"/>
              </a:rPr>
              <a:t>Create certificate</a:t>
            </a:r>
          </a:p>
          <a:p>
            <a:pPr marL="342900" lvl="0" indent="-342900">
              <a:buAutoNum type="arabicPeriod"/>
            </a:pPr>
            <a:r>
              <a:rPr lang="en-US" sz="1600" dirty="0">
                <a:solidFill>
                  <a:schemeClr val="bg1"/>
                </a:solidFill>
                <a:latin typeface="+mn-lt"/>
              </a:rPr>
              <a:t>Configure symmetric key for encryption</a:t>
            </a:r>
          </a:p>
          <a:p>
            <a:pPr marL="342900" lvl="0" indent="-342900">
              <a:buAutoNum type="arabicPeriod"/>
            </a:pPr>
            <a:r>
              <a:rPr lang="en-US" sz="1600" dirty="0">
                <a:solidFill>
                  <a:schemeClr val="bg1"/>
                </a:solidFill>
                <a:latin typeface="+mn-lt"/>
              </a:rPr>
              <a:t>Encrypt the column data</a:t>
            </a:r>
          </a:p>
          <a:p>
            <a:pPr marL="342900" lvl="0" indent="-342900">
              <a:buAutoNum type="arabicPeriod"/>
            </a:pPr>
            <a:r>
              <a:rPr lang="en-US" sz="1600" dirty="0">
                <a:solidFill>
                  <a:schemeClr val="bg1"/>
                </a:solidFill>
                <a:latin typeface="+mn-lt"/>
              </a:rPr>
              <a:t>Close symmetric key</a:t>
            </a:r>
          </a:p>
          <a:p>
            <a:pPr lvl="0"/>
            <a:endParaRPr lang="en-US" dirty="0">
              <a:solidFill>
                <a:schemeClr val="bg1"/>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solidFill>
              <a:schemeClr val="bg1"/>
            </a:solid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extLst>
              <p:ext uri="{D42A27DB-BD31-4B8C-83A1-F6EECF244321}">
                <p14:modId xmlns:p14="http://schemas.microsoft.com/office/powerpoint/2010/main" val="2345011388"/>
              </p:ext>
            </p:extLst>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dirty="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090816">
                <a:tc>
                  <a:txBody>
                    <a:bodyPr/>
                    <a:lstStyle/>
                    <a:p>
                      <a:r>
                        <a:rPr lang="en-US" sz="1200" kern="1200" dirty="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User or Service Managed key management is handled by Azure, which makes it easier to obtain compliance</a:t>
                      </a:r>
                      <a:endParaRPr lang="en-US" sz="1200" kern="1200" noProof="0" dirty="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a:solidFill>
            <a:schemeClr val="bg1"/>
          </a:solidFill>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a:grpFill/>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grp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a:grpFill/>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a:grpFill/>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a:solidFill>
            <a:schemeClr val="bg1"/>
          </a:solidFill>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a:grpFill/>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a:grpFill/>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grpFill/>
                <a:ln w="1905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dirty="0">
                <a:solidFill>
                  <a:schemeClr val="bg1"/>
                </a:solidFill>
              </a:rPr>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All customer data encrypted at rest</a:t>
            </a:r>
          </a:p>
          <a:p>
            <a:pPr lvl="0">
              <a:spcBef>
                <a:spcPts val="600"/>
              </a:spcBef>
            </a:pPr>
            <a:r>
              <a:rPr lang="en-US" sz="1600" dirty="0">
                <a:solidFill>
                  <a:schemeClr val="bg1"/>
                </a:solidFill>
                <a:latin typeface="Segoe UI"/>
              </a:rPr>
              <a:t>TDE performs real-time I/O encryption and decryption of the data and log files.</a:t>
            </a:r>
          </a:p>
          <a:p>
            <a:pPr lvl="0">
              <a:spcBef>
                <a:spcPts val="600"/>
              </a:spcBef>
            </a:pPr>
            <a:r>
              <a:rPr lang="en-US" sz="1600" dirty="0">
                <a:solidFill>
                  <a:schemeClr val="bg1"/>
                </a:solidFill>
                <a:latin typeface="Segoe UI"/>
              </a:rPr>
              <a:t>Service OR User managed keys.</a:t>
            </a:r>
          </a:p>
          <a:p>
            <a:pPr lvl="0">
              <a:spcBef>
                <a:spcPts val="600"/>
              </a:spcBef>
            </a:pPr>
            <a:r>
              <a:rPr lang="en-US" sz="1600" dirty="0">
                <a:solidFill>
                  <a:schemeClr val="bg1"/>
                </a:solidFill>
                <a:latin typeface="Segoe UI"/>
              </a:rPr>
              <a:t>Application changes kept to a minimum.</a:t>
            </a:r>
          </a:p>
          <a:p>
            <a:pPr lvl="0">
              <a:spcBef>
                <a:spcPts val="600"/>
              </a:spcBef>
            </a:pPr>
            <a:r>
              <a:rPr lang="en-US" sz="1600" dirty="0">
                <a:solidFill>
                  <a:schemeClr val="bg1"/>
                </a:solidFill>
                <a:latin typeface="Segoe UI"/>
              </a:rPr>
              <a:t>Transparent encryption/decryption of data </a:t>
            </a:r>
            <a:br>
              <a:rPr lang="en-US" sz="1600" dirty="0">
                <a:solidFill>
                  <a:schemeClr val="bg1"/>
                </a:solidFill>
                <a:latin typeface="Segoe UI"/>
              </a:rPr>
            </a:br>
            <a:r>
              <a:rPr lang="en-US" sz="1600" dirty="0">
                <a:solidFill>
                  <a:schemeClr val="bg1"/>
                </a:solidFill>
                <a:latin typeface="Segoe UI"/>
              </a:rPr>
              <a:t>in a TDE-enabled client driver.</a:t>
            </a:r>
          </a:p>
          <a:p>
            <a:pPr lvl="0">
              <a:spcBef>
                <a:spcPts val="600"/>
              </a:spcBef>
            </a:pPr>
            <a:r>
              <a:rPr lang="en-US" sz="1600" dirty="0">
                <a:solidFill>
                  <a:schemeClr val="bg1"/>
                </a:solidFill>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dirty="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dirty="0">
                <a:solidFill>
                  <a:schemeClr val="accent5"/>
                </a:solidFill>
              </a:rPr>
              <a:t>Key Vault</a:t>
            </a:r>
          </a:p>
          <a:p>
            <a:pPr lvl="0"/>
            <a:r>
              <a:rPr lang="en-US" dirty="0">
                <a:solidFill>
                  <a:schemeClr val="accent5"/>
                </a:solidFill>
              </a:rPr>
              <a:t>Benefits with User Managed Keys</a:t>
            </a:r>
          </a:p>
          <a:p>
            <a:pPr lvl="0">
              <a:spcBef>
                <a:spcPts val="600"/>
              </a:spcBef>
            </a:pPr>
            <a:r>
              <a:rPr lang="en-US" sz="1600" dirty="0">
                <a:solidFill>
                  <a:schemeClr val="bg1"/>
                </a:solidFill>
                <a:latin typeface="Segoe UI"/>
              </a:rPr>
              <a:t>Assume more control over who has access to your data and when.</a:t>
            </a:r>
          </a:p>
          <a:p>
            <a:pPr lvl="0">
              <a:spcBef>
                <a:spcPts val="600"/>
              </a:spcBef>
            </a:pPr>
            <a:r>
              <a:rPr lang="en-US" sz="1600" dirty="0">
                <a:solidFill>
                  <a:schemeClr val="bg1"/>
                </a:solidFill>
                <a:latin typeface="Segoe UI"/>
              </a:rPr>
              <a:t>Highly available and scalable cloud-based key store.</a:t>
            </a:r>
          </a:p>
          <a:p>
            <a:pPr lvl="0">
              <a:spcBef>
                <a:spcPts val="600"/>
              </a:spcBef>
            </a:pPr>
            <a:r>
              <a:rPr lang="en-US" sz="1600" dirty="0">
                <a:solidFill>
                  <a:schemeClr val="bg1"/>
                </a:solidFill>
                <a:latin typeface="Segoe UI"/>
              </a:rPr>
              <a:t>Central key management that allows separation of key management and data.</a:t>
            </a:r>
          </a:p>
          <a:p>
            <a:pPr lvl="0">
              <a:spcBef>
                <a:spcPts val="600"/>
              </a:spcBef>
            </a:pPr>
            <a:r>
              <a:rPr lang="en-US" sz="1600" dirty="0">
                <a:solidFill>
                  <a:schemeClr val="bg1"/>
                </a:solidFill>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solidFill>
                  <a:schemeClr val="bg1"/>
                </a:solidFill>
              </a:rPr>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a:solidFill>
            <a:schemeClr val="bg1"/>
          </a:solidFill>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a:solidFill>
            <a:schemeClr val="bg1"/>
          </a:solidFill>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a:solidFill>
            <a:schemeClr val="bg1"/>
          </a:solidFill>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solidFill>
            <a:schemeClr val="bg1"/>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a:solidFill>
            <a:schemeClr val="bg1"/>
          </a:solidFill>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bg1"/>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a:solidFill>
            <a:schemeClr val="bg1"/>
          </a:solidFill>
          <a:ln>
            <a:solidFill>
              <a:schemeClr val="bg1"/>
            </a:solidFill>
          </a:ln>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solidFill>
            <a:schemeClr val="bg1"/>
          </a:solid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bg1"/>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a:solidFill>
            <a:schemeClr val="bg1"/>
          </a:solidFill>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a:grpFill/>
            <a:ln>
              <a:solidFill>
                <a:schemeClr val="bg1"/>
              </a:solidFill>
            </a:ln>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a:solidFill>
            <a:schemeClr val="bg1"/>
          </a:solidFill>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a:grpFill/>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a:grpFill/>
            <a:ln>
              <a:solidFill>
                <a:schemeClr val="bg1"/>
              </a:solidFill>
            </a:ln>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bg1"/>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8FA237-F243-4D79-88E4-5F357F0CAB10}"/>
              </a:ext>
            </a:extLst>
          </p:cNvPr>
          <p:cNvSpPr>
            <a:spLocks noGrp="1"/>
          </p:cNvSpPr>
          <p:nvPr>
            <p:ph type="title"/>
          </p:nvPr>
        </p:nvSpPr>
        <p:spPr>
          <a:xfrm>
            <a:off x="426425" y="435824"/>
            <a:ext cx="3793036" cy="443198"/>
          </a:xfrm>
        </p:spPr>
        <p:txBody>
          <a:bodyPr/>
          <a:lstStyle/>
          <a:p>
            <a:r>
              <a:rPr lang="en-US" dirty="0"/>
              <a:t>The </a:t>
            </a:r>
            <a:r>
              <a:rPr lang="en-US" dirty="0" err="1"/>
              <a:t>TokenLibrary</a:t>
            </a:r>
            <a:endParaRPr lang="en-US" dirty="0"/>
          </a:p>
        </p:txBody>
      </p:sp>
      <p:sp>
        <p:nvSpPr>
          <p:cNvPr id="6" name="TextBox 5">
            <a:extLst>
              <a:ext uri="{FF2B5EF4-FFF2-40B4-BE49-F238E27FC236}">
                <a16:creationId xmlns:a16="http://schemas.microsoft.com/office/drawing/2014/main" id="{1017D392-D843-47AE-A9D6-EF8DCBA6ADC2}"/>
              </a:ext>
            </a:extLst>
          </p:cNvPr>
          <p:cNvSpPr txBox="1"/>
          <p:nvPr/>
        </p:nvSpPr>
        <p:spPr>
          <a:xfrm>
            <a:off x="648159" y="1035586"/>
            <a:ext cx="10895682" cy="31854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Synapse uses Azure Active Directory (AAD) passthrough by default for authentication between resources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If you need to connect to a resource using other credentials than AAD, use the </a:t>
            </a: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directly.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simplifies the process of retrieving SAS tokens, AAD tokens, connection strings, and secrets stored in a linked service or from an Azure Key Vault.</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6EBFD73A-1140-47CE-8D9A-A7BE3B5DBF04}"/>
              </a:ext>
            </a:extLst>
          </p:cNvPr>
          <p:cNvSpPr txBox="1"/>
          <p:nvPr/>
        </p:nvSpPr>
        <p:spPr>
          <a:xfrm>
            <a:off x="521007" y="3764325"/>
            <a:ext cx="11022834" cy="2961473"/>
          </a:xfrm>
          <a:prstGeom prst="rect">
            <a:avLst/>
          </a:prstGeom>
          <a:solidFill>
            <a:schemeClr val="tx1"/>
          </a:solidFill>
        </p:spPr>
        <p:txBody>
          <a:bodyPr wrap="square">
            <a:spAutoFit/>
          </a:bodyPr>
          <a:lstStyle/>
          <a:p>
            <a:r>
              <a:rPr lang="en-US" dirty="0">
                <a:solidFill>
                  <a:schemeClr val="bg1"/>
                </a:solidFill>
              </a:rPr>
              <a:t>import sys</a:t>
            </a:r>
          </a:p>
          <a:p>
            <a:r>
              <a:rPr lang="en-US" dirty="0">
                <a:solidFill>
                  <a:schemeClr val="bg1"/>
                </a:solidFill>
              </a:rPr>
              <a:t>from </a:t>
            </a:r>
            <a:r>
              <a:rPr lang="en-US" dirty="0" err="1">
                <a:solidFill>
                  <a:schemeClr val="bg1"/>
                </a:solidFill>
              </a:rPr>
              <a:t>pyspark.sql</a:t>
            </a:r>
            <a:r>
              <a:rPr lang="en-US" dirty="0">
                <a:solidFill>
                  <a:schemeClr val="bg1"/>
                </a:solidFill>
              </a:rPr>
              <a:t> import </a:t>
            </a:r>
            <a:r>
              <a:rPr lang="en-US" dirty="0" err="1">
                <a:solidFill>
                  <a:schemeClr val="bg1"/>
                </a:solidFill>
              </a:rPr>
              <a:t>SparkSession</a:t>
            </a:r>
            <a:endParaRPr lang="en-US" dirty="0">
              <a:solidFill>
                <a:schemeClr val="bg1"/>
              </a:solidFill>
            </a:endParaRPr>
          </a:p>
          <a:p>
            <a:endParaRPr lang="en-US" dirty="0">
              <a:solidFill>
                <a:schemeClr val="bg1"/>
              </a:solidFill>
            </a:endParaRPr>
          </a:p>
          <a:p>
            <a:r>
              <a:rPr lang="en-US" dirty="0" err="1">
                <a:solidFill>
                  <a:schemeClr val="bg1"/>
                </a:solidFill>
              </a:rPr>
              <a:t>sc</a:t>
            </a:r>
            <a:r>
              <a:rPr lang="en-US" dirty="0">
                <a:solidFill>
                  <a:schemeClr val="bg1"/>
                </a:solidFill>
              </a:rPr>
              <a:t> = </a:t>
            </a:r>
            <a:r>
              <a:rPr lang="en-US" dirty="0" err="1">
                <a:solidFill>
                  <a:schemeClr val="bg1"/>
                </a:solidFill>
              </a:rPr>
              <a:t>SparkSession.builder.getOrCreate</a:t>
            </a:r>
            <a:r>
              <a:rPr lang="en-US" dirty="0">
                <a:solidFill>
                  <a:schemeClr val="bg1"/>
                </a:solidFill>
              </a:rPr>
              <a:t>()</a:t>
            </a:r>
          </a:p>
          <a:p>
            <a:r>
              <a:rPr lang="en-US" dirty="0" err="1">
                <a:solidFill>
                  <a:schemeClr val="bg1"/>
                </a:solidFill>
              </a:rPr>
              <a:t>token_library</a:t>
            </a:r>
            <a:r>
              <a:rPr lang="en-US" dirty="0">
                <a:solidFill>
                  <a:schemeClr val="bg1"/>
                </a:solidFill>
              </a:rPr>
              <a:t> = </a:t>
            </a:r>
            <a:r>
              <a:rPr lang="en-US" dirty="0" err="1">
                <a:solidFill>
                  <a:schemeClr val="bg1"/>
                </a:solidFill>
              </a:rPr>
              <a:t>sc</a:t>
            </a:r>
            <a:r>
              <a:rPr lang="en-US" dirty="0">
                <a:solidFill>
                  <a:schemeClr val="bg1"/>
                </a:solidFill>
              </a:rPr>
              <a:t>._</a:t>
            </a:r>
            <a:r>
              <a:rPr lang="en-US" dirty="0" err="1">
                <a:solidFill>
                  <a:schemeClr val="bg1"/>
                </a:solidFill>
              </a:rPr>
              <a:t>jvm.com.microsoft.azure.synapse.tokenlibrary.TokenLibrary</a:t>
            </a:r>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There is a known issue with the </a:t>
            </a:r>
            <a:r>
              <a:rPr lang="en-US" dirty="0" err="1">
                <a:solidFill>
                  <a:schemeClr val="bg1"/>
                </a:solidFill>
              </a:rPr>
              <a:t>mssparkutils</a:t>
            </a:r>
            <a:r>
              <a:rPr lang="en-US" dirty="0">
                <a:solidFill>
                  <a:schemeClr val="bg1"/>
                </a:solidFill>
              </a:rPr>
              <a:t> library, so we will use an alternate way</a:t>
            </a:r>
          </a:p>
          <a:p>
            <a:r>
              <a:rPr lang="en-US" dirty="0">
                <a:solidFill>
                  <a:schemeClr val="bg1"/>
                </a:solidFill>
              </a:rPr>
              <a:t># </a:t>
            </a:r>
            <a:r>
              <a:rPr lang="en-US" dirty="0" err="1">
                <a:solidFill>
                  <a:schemeClr val="bg1"/>
                </a:solidFill>
              </a:rPr>
              <a:t>user_password</a:t>
            </a:r>
            <a:r>
              <a:rPr lang="en-US" dirty="0">
                <a:solidFill>
                  <a:schemeClr val="bg1"/>
                </a:solidFill>
              </a:rPr>
              <a:t> = </a:t>
            </a:r>
            <a:r>
              <a:rPr lang="en-US" dirty="0" err="1">
                <a:solidFill>
                  <a:schemeClr val="bg1"/>
                </a:solidFill>
              </a:rPr>
              <a:t>mssparkutils.credentials.getSecret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a:t>
            </a:r>
          </a:p>
          <a:p>
            <a:r>
              <a:rPr lang="en-US" dirty="0" err="1">
                <a:solidFill>
                  <a:schemeClr val="bg1"/>
                </a:solidFill>
              </a:rPr>
              <a:t>user_password</a:t>
            </a:r>
            <a:r>
              <a:rPr lang="en-US" dirty="0">
                <a:solidFill>
                  <a:schemeClr val="bg1"/>
                </a:solidFill>
              </a:rPr>
              <a:t> = </a:t>
            </a:r>
            <a:r>
              <a:rPr lang="en-US" dirty="0" err="1">
                <a:solidFill>
                  <a:schemeClr val="bg1"/>
                </a:solidFill>
              </a:rPr>
              <a:t>token_library.getSecret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 '</a:t>
            </a:r>
            <a:r>
              <a:rPr lang="en-US" dirty="0" err="1">
                <a:solidFill>
                  <a:schemeClr val="bg1"/>
                </a:solidFill>
              </a:rPr>
              <a:t>key_vault_linked_service_name</a:t>
            </a:r>
            <a:r>
              <a:rPr lang="en-US" dirty="0">
                <a:solidFill>
                  <a:schemeClr val="bg1"/>
                </a:solidFill>
              </a:rPr>
              <a:t>')</a:t>
            </a:r>
          </a:p>
        </p:txBody>
      </p:sp>
    </p:spTree>
    <p:extLst>
      <p:ext uri="{BB962C8B-B14F-4D97-AF65-F5344CB8AC3E}">
        <p14:creationId xmlns:p14="http://schemas.microsoft.com/office/powerpoint/2010/main" val="159973538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CC99F7C1-012B-49B2-834D-F6E60F5A9FE4}"/>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39025" y="1313450"/>
            <a:ext cx="3202932" cy="305918"/>
          </a:xfrm>
        </p:spPr>
        <p:txBody>
          <a:bodyPr/>
          <a:lstStyle/>
          <a:p>
            <a:pPr>
              <a:spcBef>
                <a:spcPts val="600"/>
              </a:spcBef>
            </a:pPr>
            <a:r>
              <a:rPr lang="en-US" sz="1961" dirty="0">
                <a:solidFill>
                  <a:schemeClr val="accent5"/>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solidFill>
                  <a:schemeClr val="bg1"/>
                </a:solidFill>
              </a:rPr>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dirty="0">
                <a:solidFill>
                  <a:schemeClr val="accent5"/>
                </a:solidFill>
                <a:latin typeface="Segoe UI Semibold"/>
              </a:rPr>
              <a:t>Physical data distribution</a:t>
            </a:r>
            <a:br>
              <a:rPr lang="en-US" sz="1961" dirty="0">
                <a:solidFill>
                  <a:schemeClr val="accent5"/>
                </a:solidFill>
                <a:latin typeface="Segoe UI Semibold"/>
              </a:rPr>
            </a:br>
            <a:r>
              <a:rPr lang="en-US" sz="1568" dirty="0">
                <a:solidFill>
                  <a:schemeClr val="accent5"/>
                </a:solidFill>
                <a:latin typeface="Segoe UI"/>
              </a:rPr>
              <a:t>( Hash distribution (Country),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extLst>
              <p:ext uri="{D42A27DB-BD31-4B8C-83A1-F6EECF244321}">
                <p14:modId xmlns:p14="http://schemas.microsoft.com/office/powerpoint/2010/main" val="352963930"/>
              </p:ext>
            </p:extLst>
          </p:nvPr>
        </p:nvGraphicFramePr>
        <p:xfrm>
          <a:off x="3549328" y="2714009"/>
          <a:ext cx="2611680" cy="72080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86881</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dirty="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extLst>
              <p:ext uri="{D42A27DB-BD31-4B8C-83A1-F6EECF244321}">
                <p14:modId xmlns:p14="http://schemas.microsoft.com/office/powerpoint/2010/main" val="1459327952"/>
              </p:ext>
            </p:extLst>
          </p:nvPr>
        </p:nvGraphicFramePr>
        <p:xfrm>
          <a:off x="3549328" y="4429929"/>
          <a:ext cx="2611680" cy="725741"/>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dirty="0"/>
                        <a:t>T</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a:rPr>
              <a:t>11-3-2018 partition</a:t>
            </a:r>
            <a:endParaRPr lang="en-US" sz="1100" dirty="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dirty="0">
                <a:solidFill>
                  <a:schemeClr val="bg1"/>
                </a:solidFill>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a:latin typeface="Segoe UI Semibold"/>
              </a:rPr>
              <a:t>UK)</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dirty="0">
                <a:solidFill>
                  <a:schemeClr val="bg1"/>
                </a:solidFill>
                <a:latin typeface="Segoe UI"/>
              </a:rPr>
              <a:t>…</a:t>
            </a:r>
            <a:endParaRPr lang="en-US" sz="4313" dirty="0">
              <a:solidFill>
                <a:schemeClr val="bg1"/>
              </a:solidFill>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dirty="0">
                <a:solidFill>
                  <a:schemeClr val="bg1"/>
                </a:solidFill>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dirty="0">
                <a:solidFill>
                  <a:schemeClr val="bg1"/>
                </a:solidFill>
                <a:latin typeface="Segoe UI"/>
              </a:rPr>
              <a:t>A minimum of 1 million rows per distribution and partition is needed for optimal compression and performance of clustered </a:t>
            </a:r>
            <a:r>
              <a:rPr lang="en-US" sz="2353" dirty="0" err="1">
                <a:solidFill>
                  <a:schemeClr val="bg1"/>
                </a:solidFill>
                <a:latin typeface="Segoe UI"/>
              </a:rPr>
              <a:t>Columnstore</a:t>
            </a:r>
            <a:r>
              <a:rPr lang="en-US" sz="2353" dirty="0">
                <a:solidFill>
                  <a:schemeClr val="bg1"/>
                </a:solidFill>
                <a:latin typeface="Segoe UI"/>
              </a:rPr>
              <a:t> tables</a:t>
            </a:r>
            <a:endParaRPr lang="en-US" sz="2353" dirty="0">
              <a:solidFill>
                <a:schemeClr val="bg1"/>
              </a:solidFill>
              <a:latin typeface="Segoe UI Semibold"/>
            </a:endParaRPr>
          </a:p>
        </p:txBody>
      </p:sp>
      <p:sp>
        <p:nvSpPr>
          <p:cNvPr id="18" name="Text Placeholder 5">
            <a:extLst>
              <a:ext uri="{FF2B5EF4-FFF2-40B4-BE49-F238E27FC236}">
                <a16:creationId xmlns:a16="http://schemas.microsoft.com/office/drawing/2014/main" id="{EFFA3FA5-634C-A00C-A251-7BEF47D30149}"/>
              </a:ext>
            </a:extLst>
          </p:cNvPr>
          <p:cNvSpPr txBox="1">
            <a:spLocks/>
          </p:cNvSpPr>
          <p:nvPr/>
        </p:nvSpPr>
        <p:spPr>
          <a:xfrm>
            <a:off x="4481826" y="4917231"/>
            <a:ext cx="1363724" cy="14975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9600" dirty="0">
                <a:latin typeface="Segoe UI"/>
              </a:rPr>
              <a:t>…</a:t>
            </a: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dirty="0">
                <a:solidFill>
                  <a:schemeClr val="bg1"/>
                </a:solidFill>
              </a:rPr>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extLst>
              <p:ext uri="{D42A27DB-BD31-4B8C-83A1-F6EECF244321}">
                <p14:modId xmlns:p14="http://schemas.microsoft.com/office/powerpoint/2010/main" val="108465685"/>
              </p:ext>
            </p:extLst>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dirty="0">
                          <a:solidFill>
                            <a:schemeClr val="bg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Use </a:t>
                      </a:r>
                      <a:r>
                        <a:rPr lang="en-US" sz="1600" b="1" kern="1200">
                          <a:solidFill>
                            <a:schemeClr val="bg1"/>
                          </a:solidFill>
                          <a:latin typeface="+mn-lt"/>
                          <a:ea typeface="+mn-ea"/>
                          <a:cs typeface="+mn-cs"/>
                        </a:rPr>
                        <a:t>hash-distribution with clustered columnstore index</a:t>
                      </a:r>
                      <a:r>
                        <a:rPr lang="en-US" sz="1600" kern="1200">
                          <a:solidFill>
                            <a:schemeClr val="bg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COUNT(DISTINCT(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OVER PARTITION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most JOIN &lt;</a:t>
                      </a:r>
                      <a:r>
                        <a:rPr lang="en-US" sz="1600" kern="1200" err="1">
                          <a:solidFill>
                            <a:schemeClr val="bg1"/>
                          </a:solidFill>
                          <a:latin typeface="+mn-lt"/>
                          <a:ea typeface="+mn-ea"/>
                          <a:cs typeface="+mn-cs"/>
                        </a:rPr>
                        <a:t>table_name</a:t>
                      </a:r>
                      <a:r>
                        <a:rPr lang="en-US" sz="1600" kern="1200">
                          <a:solidFill>
                            <a:schemeClr val="bg1"/>
                          </a:solidFill>
                          <a:latin typeface="+mn-lt"/>
                          <a:ea typeface="+mn-ea"/>
                          <a:cs typeface="+mn-cs"/>
                        </a:rPr>
                        <a:t>&gt; ON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bg1"/>
                          </a:solidFill>
                          <a:latin typeface="+mn-lt"/>
                          <a:ea typeface="+mn-ea"/>
                          <a:cs typeface="+mn-cs"/>
                        </a:rPr>
                        <a:t>GROUP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bg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Use </a:t>
                      </a:r>
                      <a:r>
                        <a:rPr kumimoji="0" lang="en-US" sz="1600" b="1" i="0" u="none" strike="noStrike" kern="1200" cap="none" spc="0" normalizeH="0" baseline="0" noProof="0">
                          <a:ln>
                            <a:noFill/>
                          </a:ln>
                          <a:solidFill>
                            <a:schemeClr val="bg1"/>
                          </a:solidFill>
                          <a:effectLst/>
                          <a:uLnTx/>
                          <a:uFillTx/>
                          <a:latin typeface="+mn-lt"/>
                          <a:ea typeface="+mn-ea"/>
                          <a:cs typeface="+mn-cs"/>
                        </a:rPr>
                        <a:t>replicated</a:t>
                      </a:r>
                      <a:r>
                        <a:rPr kumimoji="0" lang="en-US" sz="1600" b="0" i="0" u="none" strike="noStrike" kern="1200" cap="none" spc="0" normalizeH="0" baseline="0" noProof="0">
                          <a:ln>
                            <a:noFill/>
                          </a:ln>
                          <a:solidFill>
                            <a:schemeClr val="bg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Use </a:t>
                      </a:r>
                      <a:r>
                        <a:rPr kumimoji="0" lang="en-US" sz="1600" b="1" i="0" u="none" strike="noStrike" kern="1200" cap="none" spc="0" normalizeH="0" baseline="0" noProof="0" dirty="0">
                          <a:ln>
                            <a:noFill/>
                          </a:ln>
                          <a:solidFill>
                            <a:schemeClr val="bg1"/>
                          </a:solidFill>
                          <a:effectLst/>
                          <a:uLnTx/>
                          <a:uFillTx/>
                          <a:latin typeface="+mn-lt"/>
                          <a:ea typeface="+mn-ea"/>
                          <a:cs typeface="+mn-cs"/>
                        </a:rPr>
                        <a:t>round-robin</a:t>
                      </a:r>
                      <a:r>
                        <a:rPr kumimoji="0" lang="en-US" sz="1600" b="0" i="0" u="none" strike="noStrike" kern="1200" cap="none" spc="0" normalizeH="0" baseline="0" noProof="0" dirty="0">
                          <a:ln>
                            <a:noFill/>
                          </a:ln>
                          <a:solidFill>
                            <a:schemeClr val="bg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bg1"/>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solidFill>
                  <a:schemeClr val="bg1"/>
                </a:solidFill>
              </a:rPr>
              <a:t>Why is the best practice to load into a staging table, and then CTAS into the production table?</a:t>
            </a:r>
          </a:p>
          <a:p>
            <a:endParaRPr lang="en-US" dirty="0">
              <a:solidFill>
                <a:schemeClr val="bg1"/>
              </a:solidFill>
            </a:endParaRPr>
          </a:p>
          <a:p>
            <a:endParaRPr lang="en-US" dirty="0">
              <a:solidFill>
                <a:schemeClr val="bg1"/>
              </a:solidFill>
            </a:endParaRPr>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06BC7-9020-4E5E-8356-58A5056E9205}"/>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a:xfrm>
            <a:off x="517679" y="3117773"/>
            <a:ext cx="9401560" cy="1022280"/>
          </a:xfrm>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solidFill>
                  <a:schemeClr val="bg1"/>
                </a:solidFill>
              </a:rPr>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extLst>
              <p:ext uri="{D42A27DB-BD31-4B8C-83A1-F6EECF244321}">
                <p14:modId xmlns:p14="http://schemas.microsoft.com/office/powerpoint/2010/main" val="886789674"/>
              </p:ext>
            </p:extLst>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solidFill>
                  <a:schemeClr val="bg1"/>
                </a:solidFill>
              </a:rPr>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Approximate execution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Hyperloglog</a:t>
            </a:r>
            <a:r>
              <a:rPr kumimoji="0" lang="en-US" sz="1400" b="0" i="0" u="none" strike="noStrike" kern="1200" cap="none" spc="0" normalizeH="0" baseline="0" noProof="0" dirty="0">
                <a:ln>
                  <a:noFill/>
                </a:ln>
                <a:solidFill>
                  <a:schemeClr val="bg1"/>
                </a:solidFill>
                <a:effectLst/>
                <a:uLnTx/>
                <a:uFillTx/>
                <a:latin typeface="Segoe UI"/>
                <a:ea typeface="+mn-ea"/>
                <a:cs typeface="+mn-cs"/>
              </a:rPr>
              <a:t>)</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JSON data support </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Score machine </a:t>
            </a:r>
            <a:r>
              <a:rPr lang="fr-FR" sz="1400" dirty="0" err="1">
                <a:solidFill>
                  <a:schemeClr val="bg1"/>
                </a:solidFill>
              </a:rPr>
              <a:t>learning</a:t>
            </a:r>
            <a:r>
              <a:rPr lang="fr-FR" sz="1400" dirty="0">
                <a:solidFill>
                  <a:schemeClr val="bg1"/>
                </a:solidFill>
              </a:rPr>
              <a:t> </a:t>
            </a:r>
            <a:r>
              <a:rPr lang="fr-FR" sz="1400" dirty="0" err="1">
                <a:solidFill>
                  <a:schemeClr val="bg1"/>
                </a:solidFill>
              </a:rPr>
              <a:t>models</a:t>
            </a:r>
            <a:r>
              <a:rPr lang="fr-FR" sz="1400" dirty="0">
                <a:solidFill>
                  <a:schemeClr val="bg1"/>
                </a:solidFill>
              </a:rPr>
              <a:t>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solidFill>
                  <a:schemeClr val="bg1"/>
                </a:solidFill>
              </a:rPr>
              <a:t>Columnstore</a:t>
            </a:r>
            <a:r>
              <a:rPr lang="fr-FR" sz="1400" dirty="0">
                <a:solidFill>
                  <a:schemeClr val="bg1"/>
                </a:solidFill>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Materialized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Nonclustered</a:t>
            </a:r>
            <a:r>
              <a:rPr kumimoji="0" lang="fr-FR" sz="1400" b="0" i="0" u="none" strike="noStrike" kern="1200" cap="none" spc="0" normalizeH="0" baseline="0" noProof="0" dirty="0">
                <a:ln>
                  <a:noFill/>
                </a:ln>
                <a:solidFill>
                  <a:schemeClr val="bg1"/>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Result</a:t>
            </a:r>
            <a:r>
              <a:rPr kumimoji="0" lang="fr-FR" sz="1400" b="0" i="0" u="none" strike="noStrike" kern="1200" cap="none" spc="0" normalizeH="0" baseline="0" noProof="0" dirty="0">
                <a:ln>
                  <a:noFill/>
                </a:ln>
                <a:solidFill>
                  <a:schemeClr val="bg1"/>
                </a:solidFill>
                <a:effectLst/>
                <a:uLnTx/>
                <a:uFillTx/>
                <a:latin typeface="Segoe UI"/>
                <a:ea typeface="+mn-ea"/>
                <a:cs typeface="+mn-cs"/>
              </a:rPr>
              <a:t>-set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caching</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Stored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procedures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Functions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accent5"/>
                </a:solidFill>
              </a:rPr>
              <a:t>OVER clause</a:t>
            </a:r>
          </a:p>
          <a:p>
            <a:r>
              <a:rPr lang="en-US" sz="1400" dirty="0">
                <a:solidFill>
                  <a:schemeClr val="bg1"/>
                </a:solidFill>
                <a:latin typeface="Segoe UI"/>
                <a:cs typeface="Segoe UI Semibold" panose="020B0702040204020203" pitchFamily="34" charset="0"/>
              </a:rPr>
              <a:t>Defines a window or specified set of rows within a query result set</a:t>
            </a:r>
          </a:p>
          <a:p>
            <a:r>
              <a:rPr lang="en-US" sz="1400" dirty="0">
                <a:solidFill>
                  <a:schemeClr val="bg1"/>
                </a:solidFill>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accent5"/>
                </a:solidFill>
              </a:rPr>
              <a:t>Aggregate functions</a:t>
            </a:r>
          </a:p>
          <a:p>
            <a:r>
              <a:rPr lang="en-US" sz="1400" dirty="0">
                <a:solidFill>
                  <a:schemeClr val="bg1"/>
                </a:solidFill>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accent5"/>
                </a:solidFill>
              </a:rPr>
              <a:t>Ranking functions</a:t>
            </a:r>
          </a:p>
          <a:p>
            <a:r>
              <a:rPr lang="en-US" sz="1400" dirty="0">
                <a:solidFill>
                  <a:schemeClr val="bg1"/>
                </a:solidFill>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accent5"/>
                </a:solidFill>
              </a:rPr>
              <a:t>ROWS | RANGE</a:t>
            </a:r>
          </a:p>
          <a:p>
            <a:r>
              <a:rPr lang="en-US" sz="1400" dirty="0">
                <a:solidFill>
                  <a:schemeClr val="bg1"/>
                </a:solidFill>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solidFill>
                  <a:schemeClr val="bg1"/>
                </a:solidFill>
              </a:rPr>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extLst>
              <p:ext uri="{D42A27DB-BD31-4B8C-83A1-F6EECF244321}">
                <p14:modId xmlns:p14="http://schemas.microsoft.com/office/powerpoint/2010/main" val="1265792234"/>
              </p:ext>
            </p:extLst>
          </p:nvPr>
        </p:nvGraphicFramePr>
        <p:xfrm>
          <a:off x="5908948" y="2916928"/>
          <a:ext cx="6112668" cy="3760728"/>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LastName</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SalesYTD</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PostalCode</a:t>
                      </a:r>
                      <a:endParaRPr lang="en-US" sz="1400" b="0" dirty="0">
                        <a:solidFill>
                          <a:schemeClr val="accent5"/>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4251368.5497</a:t>
                      </a:r>
                      <a:endParaRPr lang="en-US" sz="1000">
                        <a:solidFill>
                          <a:schemeClr val="bg1"/>
                        </a:solidFill>
                      </a:endParaRP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 </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8620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bg1"/>
                          </a:solidFill>
                          <a:effectLst/>
                          <a:latin typeface="+mn-lt"/>
                          <a:ea typeface="+mn-ea"/>
                          <a:cs typeface="+mn-cs"/>
                        </a:rPr>
                        <a:t>98055</a:t>
                      </a:r>
                      <a:endParaRPr lang="en-US" sz="1000" dirty="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accent5"/>
                </a:solidFill>
              </a:rPr>
              <a:t>Analytical functions</a:t>
            </a:r>
          </a:p>
          <a:p>
            <a:pPr lvl="0"/>
            <a:r>
              <a:rPr lang="en-US" sz="1400" dirty="0">
                <a:solidFill>
                  <a:schemeClr val="bg1"/>
                </a:solidFill>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dirty="0" err="1">
                  <a:solidFill>
                    <a:schemeClr val="accent5"/>
                  </a:solidFill>
                  <a:latin typeface="Segoe UI"/>
                </a:rPr>
                <a:t>BusinessEntityID</a:t>
              </a:r>
              <a:r>
                <a:rPr lang="en-US" sz="1200" dirty="0">
                  <a:solidFill>
                    <a:srgbClr val="000000"/>
                  </a:solidFill>
                  <a:latin typeface="Segoe UI"/>
                </a:rPr>
                <a:t> </a:t>
              </a:r>
              <a:r>
                <a:rPr lang="en-US" sz="1200" dirty="0" err="1">
                  <a:solidFill>
                    <a:schemeClr val="accent5"/>
                  </a:solidFill>
                  <a:latin typeface="Segoe UI"/>
                </a:rPr>
                <a:t>SalesYear</a:t>
              </a:r>
              <a:r>
                <a:rPr lang="en-US" sz="1200" dirty="0">
                  <a:solidFill>
                    <a:srgbClr val="000000"/>
                  </a:solidFill>
                  <a:latin typeface="Segoe UI"/>
                </a:rPr>
                <a:t>   </a:t>
              </a:r>
              <a:r>
                <a:rPr lang="en-US" sz="1200" dirty="0" err="1">
                  <a:solidFill>
                    <a:schemeClr val="accent5"/>
                  </a:solidFill>
                  <a:latin typeface="Segoe UI"/>
                </a:rPr>
                <a:t>CurrentQuota</a:t>
              </a:r>
              <a:r>
                <a:rPr lang="en-US" sz="1200" dirty="0">
                  <a:solidFill>
                    <a:srgbClr val="000000"/>
                  </a:solidFill>
                  <a:latin typeface="Segoe UI"/>
                </a:rPr>
                <a:t>          </a:t>
              </a:r>
              <a:r>
                <a:rPr lang="en-US" sz="1200" dirty="0" err="1">
                  <a:solidFill>
                    <a:schemeClr val="accent5"/>
                  </a:solidFill>
                  <a:latin typeface="Segoe UI"/>
                </a:rPr>
                <a:t>PreviousQuota</a:t>
              </a:r>
              <a:r>
                <a:rPr lang="en-US" sz="1200" dirty="0">
                  <a:solidFill>
                    <a:srgbClr val="000000"/>
                  </a:solidFill>
                  <a:latin typeface="Segoe UI"/>
                </a:rPr>
                <a:t>  </a:t>
              </a:r>
            </a:p>
            <a:p>
              <a:pPr defTabSz="914225">
                <a:defRPr/>
              </a:pPr>
              <a:r>
                <a:rPr lang="en-US" sz="1200" dirty="0">
                  <a:solidFill>
                    <a:schemeClr val="bg1"/>
                  </a:solidFill>
                  <a:latin typeface="Segoe UI"/>
                </a:rPr>
                <a:t>---------------- ----------- --------------------- ---------------------  </a:t>
              </a:r>
            </a:p>
            <a:p>
              <a:pPr defTabSz="914225">
                <a:defRPr/>
              </a:pPr>
              <a:r>
                <a:rPr lang="en-US" sz="1200" dirty="0">
                  <a:solidFill>
                    <a:schemeClr val="bg1"/>
                  </a:solidFill>
                  <a:latin typeface="Segoe UI"/>
                </a:rPr>
                <a:t>275              	        2005        367000.00             0.00  </a:t>
              </a:r>
            </a:p>
            <a:p>
              <a:pPr defTabSz="914225">
                <a:defRPr/>
              </a:pPr>
              <a:r>
                <a:rPr lang="en-US" sz="1200" dirty="0">
                  <a:solidFill>
                    <a:schemeClr val="bg1"/>
                  </a:solidFill>
                  <a:latin typeface="Segoe UI"/>
                </a:rPr>
                <a:t>275              	        2005        556000.00             367000.00  </a:t>
              </a:r>
            </a:p>
            <a:p>
              <a:pPr defTabSz="914225">
                <a:defRPr/>
              </a:pPr>
              <a:r>
                <a:rPr lang="en-US" sz="1200" dirty="0">
                  <a:solidFill>
                    <a:schemeClr val="bg1"/>
                  </a:solidFill>
                  <a:latin typeface="Segoe UI"/>
                </a:rPr>
                <a:t>275             	        2006        502000.00             556000.00  </a:t>
              </a:r>
            </a:p>
            <a:p>
              <a:pPr defTabSz="914225">
                <a:defRPr/>
              </a:pPr>
              <a:r>
                <a:rPr lang="en-US" sz="1200" dirty="0">
                  <a:solidFill>
                    <a:schemeClr val="bg1"/>
                  </a:solidFill>
                  <a:latin typeface="Segoe UI"/>
                </a:rPr>
                <a:t>275              	        2006        550000.00             502000.00  </a:t>
              </a:r>
            </a:p>
            <a:p>
              <a:pPr defTabSz="914225">
                <a:defRPr/>
              </a:pPr>
              <a:r>
                <a:rPr lang="en-US" sz="1200" dirty="0">
                  <a:solidFill>
                    <a:schemeClr val="bg1"/>
                  </a:solidFill>
                  <a:latin typeface="Segoe UI"/>
                </a:rPr>
                <a:t>275             	        2006        1429000.00           550000.00  </a:t>
              </a:r>
            </a:p>
            <a:p>
              <a:pPr defTabSz="914225">
                <a:defRPr/>
              </a:pPr>
              <a:r>
                <a:rPr lang="en-US" sz="1200" dirty="0">
                  <a:solidFill>
                    <a:schemeClr val="bg1"/>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solidFill>
            <a:schemeClr val="bg1"/>
          </a:solidFill>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chemeClr val="accent5"/>
                </a:solidFill>
                <a:latin typeface="Segoe UI"/>
              </a:rPr>
              <a:t>DepartmentName</a:t>
            </a:r>
            <a:r>
              <a:rPr lang="en-US" sz="1200" dirty="0">
                <a:solidFill>
                  <a:srgbClr val="000000"/>
                </a:solidFill>
                <a:latin typeface="Segoe UI"/>
              </a:rPr>
              <a:t>   </a:t>
            </a:r>
            <a:r>
              <a:rPr lang="en-US" sz="1200" dirty="0" err="1">
                <a:solidFill>
                  <a:schemeClr val="accent5"/>
                </a:solidFill>
                <a:latin typeface="Segoe UI"/>
              </a:rPr>
              <a:t>MedianCont</a:t>
            </a:r>
            <a:r>
              <a:rPr lang="en-US" sz="1200" dirty="0">
                <a:solidFill>
                  <a:srgbClr val="000000"/>
                </a:solidFill>
                <a:latin typeface="Segoe UI"/>
              </a:rPr>
              <a:t>    </a:t>
            </a:r>
            <a:r>
              <a:rPr lang="en-US" sz="1200" dirty="0" err="1">
                <a:solidFill>
                  <a:schemeClr val="accent5"/>
                </a:solidFill>
                <a:latin typeface="Segoe UI"/>
              </a:rPr>
              <a:t>MedianDisc</a:t>
            </a:r>
            <a:endParaRPr lang="en-US" sz="1200" dirty="0">
              <a:solidFill>
                <a:schemeClr val="accent5"/>
              </a:solidFill>
              <a:latin typeface="Segoe UI"/>
            </a:endParaRPr>
          </a:p>
          <a:p>
            <a:pPr defTabSz="914225">
              <a:defRPr/>
            </a:pPr>
            <a:r>
              <a:rPr lang="en-US" sz="1200" dirty="0">
                <a:solidFill>
                  <a:schemeClr val="bg1"/>
                </a:solidFill>
                <a:latin typeface="Segoe UI"/>
              </a:rPr>
              <a:t>--------------------   -------------     -------------</a:t>
            </a:r>
          </a:p>
          <a:p>
            <a:pPr defTabSz="914225">
              <a:defRPr/>
            </a:pPr>
            <a:r>
              <a:rPr lang="en-US" sz="1200" dirty="0">
                <a:solidFill>
                  <a:schemeClr val="bg1"/>
                </a:solidFill>
                <a:latin typeface="Segoe UI"/>
              </a:rPr>
              <a:t>Document Control  16.8269            16.8269</a:t>
            </a:r>
          </a:p>
          <a:p>
            <a:pPr defTabSz="914225">
              <a:defRPr/>
            </a:pPr>
            <a:r>
              <a:rPr lang="en-US" sz="1200" dirty="0">
                <a:solidFill>
                  <a:schemeClr val="bg1"/>
                </a:solidFill>
                <a:latin typeface="Segoe UI"/>
              </a:rPr>
              <a:t>Engineering             34.375              32.6923</a:t>
            </a:r>
          </a:p>
          <a:p>
            <a:pPr defTabSz="914225">
              <a:defRPr/>
            </a:pPr>
            <a:r>
              <a:rPr lang="en-US" sz="1200" dirty="0">
                <a:solidFill>
                  <a:schemeClr val="bg1"/>
                </a:solidFill>
                <a:latin typeface="Segoe UI"/>
              </a:rPr>
              <a:t>Executive                 54.32695          48.5577</a:t>
            </a:r>
          </a:p>
          <a:p>
            <a:pPr defTabSz="914225">
              <a:defRPr/>
            </a:pPr>
            <a:r>
              <a:rPr lang="en-US" sz="1200" dirty="0">
                <a:solidFill>
                  <a:schemeClr val="bg1"/>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accent5"/>
                </a:solidFill>
                <a:latin typeface="+mj-lt"/>
              </a:rPr>
              <a:t>ROWS | RANGE</a:t>
            </a:r>
          </a:p>
          <a:p>
            <a:pPr defTabSz="914225">
              <a:spcAft>
                <a:spcPts val="600"/>
              </a:spcAft>
              <a:defRPr/>
            </a:pPr>
            <a:r>
              <a:rPr lang="en-US" sz="1400" dirty="0">
                <a:solidFill>
                  <a:schemeClr val="bg1"/>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JobTitle</a:t>
            </a:r>
            <a:r>
              <a:rPr lang="en-US" sz="1200" dirty="0">
                <a:solidFill>
                  <a:srgbClr val="000000"/>
                </a:solidFill>
                <a:latin typeface="Segoe UI"/>
              </a:rPr>
              <a:t>                                      </a:t>
            </a:r>
            <a:r>
              <a:rPr lang="en-US" sz="1200" dirty="0" err="1">
                <a:solidFill>
                  <a:srgbClr val="000000"/>
                </a:solidFill>
                <a:latin typeface="Segoe UI"/>
              </a:rPr>
              <a:t>LastName</a:t>
            </a:r>
            <a:r>
              <a:rPr lang="en-US" sz="1200" dirty="0">
                <a:solidFill>
                  <a:srgbClr val="000000"/>
                </a:solidFill>
                <a:latin typeface="Segoe UI"/>
              </a:rPr>
              <a:t>          </a:t>
            </a:r>
            <a:r>
              <a:rPr lang="en-US" sz="1200" dirty="0" err="1">
                <a:solidFill>
                  <a:srgbClr val="000000"/>
                </a:solidFill>
                <a:latin typeface="Segoe UI"/>
              </a:rPr>
              <a:t>VacHours</a:t>
            </a:r>
            <a:r>
              <a:rPr lang="en-US" sz="1200" dirty="0">
                <a:solidFill>
                  <a:srgbClr val="000000"/>
                </a:solidFill>
                <a:latin typeface="Segoe UI"/>
              </a:rPr>
              <a:t>     </a:t>
            </a:r>
            <a:r>
              <a:rPr lang="en-US" sz="1200" dirty="0" err="1">
                <a:solidFill>
                  <a:srgbClr val="000000"/>
                </a:solidFill>
                <a:latin typeface="Segoe UI"/>
              </a:rPr>
              <a:t>FewestVacHours</a:t>
            </a:r>
            <a:r>
              <a:rPr lang="en-US" sz="1200" dirty="0">
                <a:solidFill>
                  <a:srgbClr val="000000"/>
                </a:solidFill>
                <a:latin typeface="Segoe UI"/>
              </a:rPr>
              <a:t>  </a:t>
            </a:r>
          </a:p>
          <a:p>
            <a:pPr defTabSz="914225">
              <a:defRPr/>
            </a:pPr>
            <a:r>
              <a:rPr lang="en-US" sz="1200" dirty="0">
                <a:solidFill>
                  <a:srgbClr val="000000"/>
                </a:solidFill>
                <a:latin typeface="Segoe UI"/>
              </a:rPr>
              <a:t>--------------------------------- ----------------    ----------      -------------------  </a:t>
            </a:r>
          </a:p>
          <a:p>
            <a:pPr defTabSz="914225">
              <a:defRPr/>
            </a:pPr>
            <a:r>
              <a:rPr lang="en-US" sz="1200" dirty="0">
                <a:solidFill>
                  <a:srgbClr val="000000"/>
                </a:solidFill>
                <a:latin typeface="Segoe UI"/>
              </a:rPr>
              <a:t>Accountant                                 Moreland              58            Moreland  </a:t>
            </a:r>
          </a:p>
          <a:p>
            <a:pPr defTabSz="914225">
              <a:defRPr/>
            </a:pPr>
            <a:r>
              <a:rPr lang="en-US" sz="1200" dirty="0">
                <a:solidFill>
                  <a:srgbClr val="000000"/>
                </a:solidFill>
                <a:latin typeface="Segoe UI"/>
              </a:rPr>
              <a:t>Accountant                                 Seamans               59            Moreland  </a:t>
            </a:r>
          </a:p>
          <a:p>
            <a:pPr defTabSz="914225">
              <a:defRPr/>
            </a:pPr>
            <a:r>
              <a:rPr lang="en-US" sz="1200" dirty="0">
                <a:solidFill>
                  <a:srgbClr val="000000"/>
                </a:solidFill>
                <a:latin typeface="Segoe UI"/>
              </a:rPr>
              <a:t>Accounts Manager                     Liu                         57            Liu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Tomic</a:t>
            </a:r>
            <a:r>
              <a:rPr lang="en-US" sz="1200" dirty="0">
                <a:solidFill>
                  <a:srgbClr val="000000"/>
                </a:solidFill>
                <a:latin typeface="Segoe UI"/>
              </a:rPr>
              <a:t>                    63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Sheperdigian</a:t>
            </a:r>
            <a:r>
              <a:rPr lang="en-US" sz="1200" dirty="0">
                <a:solidFill>
                  <a:srgbClr val="000000"/>
                </a:solidFill>
                <a:latin typeface="Segoe UI"/>
              </a:rPr>
              <a:t>        64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Receivable Specialist   Poe                       60            Poe  </a:t>
            </a:r>
          </a:p>
          <a:p>
            <a:pPr defTabSz="914225">
              <a:defRPr/>
            </a:pPr>
            <a:r>
              <a:rPr lang="en-US" sz="1200" dirty="0">
                <a:solidFill>
                  <a:srgbClr val="000000"/>
                </a:solidFill>
                <a:latin typeface="Segoe UI"/>
              </a:rPr>
              <a:t>Accounts Receivable Specialist   Spoon                   61            Poe  </a:t>
            </a:r>
          </a:p>
          <a:p>
            <a:pPr defTabSz="914225">
              <a:defRPr/>
            </a:pPr>
            <a:r>
              <a:rPr lang="en-US" sz="1200" dirty="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dirty="0">
                <a:solidFill>
                  <a:schemeClr val="accent5"/>
                </a:solidFill>
              </a:rPr>
              <a:t>Group by with rollup</a:t>
            </a:r>
          </a:p>
          <a:p>
            <a:pPr>
              <a:lnSpc>
                <a:spcPct val="100000"/>
              </a:lnSpc>
            </a:pPr>
            <a:r>
              <a:rPr lang="en-US" sz="1765" dirty="0">
                <a:solidFill>
                  <a:schemeClr val="bg1"/>
                </a:solidFill>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dirty="0">
                <a:solidFill>
                  <a:schemeClr val="bg1"/>
                </a:solidFill>
                <a:latin typeface="Segoe UI"/>
                <a:cs typeface="Segoe UI Semibold" panose="020B0702040204020203" pitchFamily="34" charset="0"/>
              </a:rPr>
              <a:t>Rolls up the results into subtotals and grand totals</a:t>
            </a:r>
          </a:p>
          <a:p>
            <a:pPr>
              <a:lnSpc>
                <a:spcPct val="100000"/>
              </a:lnSpc>
              <a:spcAft>
                <a:spcPts val="1200"/>
              </a:spcAft>
            </a:pPr>
            <a:r>
              <a:rPr lang="en-US" sz="1765" dirty="0">
                <a:solidFill>
                  <a:schemeClr val="bg1"/>
                </a:solidFill>
                <a:latin typeface="Segoe UI"/>
                <a:cs typeface="Segoe UI Semibold" panose="020B0702040204020203" pitchFamily="34" charset="0"/>
              </a:rPr>
              <a:t>Calculate the aggregates of hierarchical data </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a:p>
            <a:pPr lvl="0"/>
            <a:r>
              <a:rPr lang="en-US" sz="1961" dirty="0">
                <a:solidFill>
                  <a:schemeClr val="accent5"/>
                </a:solidFill>
              </a:rPr>
              <a:t>Grouping sets</a:t>
            </a:r>
          </a:p>
          <a:p>
            <a:pPr lvl="0"/>
            <a:r>
              <a:rPr lang="en-US" sz="1765" dirty="0">
                <a:solidFill>
                  <a:schemeClr val="bg1"/>
                </a:solidFill>
                <a:latin typeface="Segoe UI"/>
                <a:cs typeface="Segoe UI Semibold" panose="020B0702040204020203" pitchFamily="34" charset="0"/>
              </a:rPr>
              <a:t>Combine multiple GROUP BY clauses into one GROUP BY CLAUSE.</a:t>
            </a:r>
          </a:p>
          <a:p>
            <a:pPr lvl="0"/>
            <a:r>
              <a:rPr lang="en-US" sz="1765" dirty="0">
                <a:solidFill>
                  <a:schemeClr val="bg1"/>
                </a:solidFill>
                <a:latin typeface="Segoe UI"/>
                <a:cs typeface="Segoe UI Semibold" panose="020B0702040204020203" pitchFamily="34" charset="0"/>
              </a:rPr>
              <a:t>Equivalent of UNION ALL of specified groups.</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solidFill>
                  <a:schemeClr val="bg1"/>
                </a:solidFill>
              </a:rPr>
              <a:t>Group by options					</a:t>
            </a: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GROUP BY ROLLUP Example -- </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SELECT</a:t>
            </a:r>
            <a:r>
              <a:rPr lang="en-US" sz="1568" dirty="0">
                <a:solidFill>
                  <a:srgbClr val="000000"/>
                </a:solidFill>
                <a:latin typeface="Calibri" panose="020F0502020204030204" pitchFamily="34" charset="0"/>
                <a:cs typeface="Calibri" panose="020F0502020204030204" pitchFamily="34" charset="0"/>
              </a:rPr>
              <a:t> 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000000"/>
                </a:solidFill>
                <a:latin typeface="Calibri" panose="020F0502020204030204" pitchFamily="34" charset="0"/>
                <a:cs typeface="Calibri" panose="020F0502020204030204" pitchFamily="34" charset="0"/>
              </a:rPr>
              <a:t>Region</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FF00FF"/>
                </a:solidFill>
                <a:latin typeface="Calibri" panose="020F0502020204030204" pitchFamily="34" charset="0"/>
                <a:cs typeface="Calibri" panose="020F0502020204030204" pitchFamily="34" charset="0"/>
              </a:rPr>
              <a:t>SUM</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Sales</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AS</a:t>
            </a:r>
            <a:r>
              <a:rPr lang="en-US" sz="1568" dirty="0">
                <a:solidFill>
                  <a:srgbClr val="000000"/>
                </a:solidFill>
                <a:latin typeface="Calibri" panose="020F0502020204030204" pitchFamily="34" charset="0"/>
                <a:cs typeface="Calibri" panose="020F0502020204030204" pitchFamily="34" charset="0"/>
              </a:rPr>
              <a:t> </a:t>
            </a:r>
            <a:r>
              <a:rPr lang="en-US" sz="1568" dirty="0" err="1">
                <a:solidFill>
                  <a:srgbClr val="000000"/>
                </a:solidFill>
                <a:latin typeface="Calibri" panose="020F0502020204030204" pitchFamily="34" charset="0"/>
                <a:cs typeface="Calibri" panose="020F0502020204030204" pitchFamily="34" charset="0"/>
              </a:rPr>
              <a:t>TotalSales</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FROM</a:t>
            </a:r>
            <a:r>
              <a:rPr lang="en-US" sz="1568"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GROUP</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BY</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ROLLUP </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Region</a:t>
            </a:r>
            <a:r>
              <a:rPr lang="en-US" sz="1568" dirty="0">
                <a:solidFill>
                  <a:srgbClr val="808080"/>
                </a:solidFill>
                <a:latin typeface="Calibri" panose="020F0502020204030204" pitchFamily="34" charset="0"/>
                <a:cs typeface="Calibri" panose="020F0502020204030204" pitchFamily="34" charset="0"/>
              </a:rPr>
              <a:t>);</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Results --</a:t>
            </a:r>
            <a:endParaRPr lang="en-US" sz="1568" dirty="0">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extLst>
              <p:ext uri="{D42A27DB-BD31-4B8C-83A1-F6EECF244321}">
                <p14:modId xmlns:p14="http://schemas.microsoft.com/office/powerpoint/2010/main" val="1912560806"/>
              </p:ext>
            </p:extLst>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TotalSales</a:t>
                      </a:r>
                      <a:endParaRPr lang="en-US" sz="1400" b="0" dirty="0">
                        <a:solidFill>
                          <a:schemeClr val="accent5"/>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a:solidFill>
            <a:schemeClr val="bg1"/>
          </a:solidFill>
        </p:spPr>
        <p:txBody>
          <a:bodyPr>
            <a:spAutoFit/>
          </a:bodyPr>
          <a:lstStyle/>
          <a:p>
            <a:pPr defTabSz="914225">
              <a:spcAft>
                <a:spcPts val="600"/>
              </a:spcAft>
              <a:defRPr/>
            </a:pPr>
            <a:r>
              <a:rPr lang="en-US" sz="1568" kern="0" dirty="0">
                <a:solidFill>
                  <a:srgbClr val="008000"/>
                </a:solidFill>
                <a:latin typeface="Calibri" panose="020F0502020204030204" pitchFamily="34" charset="0"/>
                <a:cs typeface="Calibri" panose="020F0502020204030204" pitchFamily="34" charset="0"/>
              </a:rPr>
              <a:t>-- GROUP BY SETS Example -- </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dirty="0">
                <a:solidFill>
                  <a:srgbClr val="FF00FF"/>
                </a:solidFill>
                <a:latin typeface="Calibri" panose="020F0502020204030204" pitchFamily="34" charset="0"/>
                <a:cs typeface="Calibri" panose="020F0502020204030204" pitchFamily="34" charset="0"/>
              </a:rPr>
              <a:t>SUM</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Sales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TotalSales</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GROUP</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BY</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FF00FF"/>
                </a:solidFill>
                <a:latin typeface="Calibri" panose="020F0502020204030204" pitchFamily="34" charset="0"/>
                <a:cs typeface="Calibri" panose="020F0502020204030204" pitchFamily="34" charset="0"/>
              </a:rPr>
              <a:t>GROUPING</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SETS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FF"/>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endParaRPr lang="en-US" sz="1568" kern="0" dirty="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6424" y="4290579"/>
            <a:ext cx="11654187" cy="2137717"/>
          </a:xfrm>
          <a:prstGeom prst="rect">
            <a:avLst/>
          </a:prstGeom>
          <a:solidFill>
            <a:schemeClr val="bg1"/>
          </a:solidFill>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2862643"/>
          </a:xfrm>
        </p:spPr>
        <p:txBody>
          <a:bodyPr/>
          <a:lstStyle/>
          <a:p>
            <a:r>
              <a:rPr lang="en-US" dirty="0" err="1">
                <a:solidFill>
                  <a:schemeClr val="accent5"/>
                </a:solidFill>
              </a:rPr>
              <a:t>HyperLogLog</a:t>
            </a:r>
            <a:r>
              <a:rPr lang="en-US" dirty="0">
                <a:solidFill>
                  <a:schemeClr val="accent5"/>
                </a:solidFill>
              </a:rPr>
              <a:t> accuracy</a:t>
            </a:r>
          </a:p>
          <a:p>
            <a:r>
              <a:rPr lang="en-US" sz="1600" dirty="0">
                <a:solidFill>
                  <a:schemeClr val="bg1"/>
                </a:solidFill>
                <a:latin typeface="Segoe UI"/>
                <a:cs typeface="Segoe UI Semibold" panose="020B0702040204020203" pitchFamily="34" charset="0"/>
              </a:rPr>
              <a:t>Reduce query latency in exchange for a small reduction in accuracy.</a:t>
            </a:r>
          </a:p>
          <a:p>
            <a:r>
              <a:rPr lang="en-US" sz="1600" dirty="0">
                <a:solidFill>
                  <a:schemeClr val="bg1"/>
                </a:solidFill>
                <a:latin typeface="Segoe UI"/>
                <a:cs typeface="Segoe UI Semibold" panose="020B0702040204020203" pitchFamily="34" charset="0"/>
              </a:rPr>
              <a:t>Returns a result with a 2% accuracy of true cardinality on average.</a:t>
            </a:r>
          </a:p>
          <a:p>
            <a:pPr>
              <a:spcAft>
                <a:spcPts val="1200"/>
              </a:spcAft>
            </a:pPr>
            <a:r>
              <a:rPr lang="en-US" sz="1600" dirty="0">
                <a:solidFill>
                  <a:schemeClr val="bg1"/>
                </a:solidFill>
                <a:latin typeface="Segoe UI"/>
                <a:cs typeface="Segoe UI Semibold" panose="020B0702040204020203" pitchFamily="34" charset="0"/>
              </a:rPr>
              <a:t>e.g. COUNT (DISTINCT) returns 1,000,000, </a:t>
            </a:r>
            <a:r>
              <a:rPr lang="en-US" sz="1600" dirty="0" err="1">
                <a:solidFill>
                  <a:schemeClr val="bg1"/>
                </a:solidFill>
                <a:latin typeface="Segoe UI"/>
                <a:cs typeface="Segoe UI Semibold" panose="020B0702040204020203" pitchFamily="34" charset="0"/>
              </a:rPr>
              <a:t>HyperLogLog</a:t>
            </a:r>
            <a:r>
              <a:rPr lang="en-US" sz="1600" dirty="0">
                <a:solidFill>
                  <a:schemeClr val="bg1"/>
                </a:solidFill>
                <a:latin typeface="Segoe UI"/>
                <a:cs typeface="Segoe UI Semibold" panose="020B0702040204020203" pitchFamily="34" charset="0"/>
              </a:rPr>
              <a:t> will return a value in the range of 999,736 to 1,016,234.</a:t>
            </a:r>
          </a:p>
          <a:p>
            <a:endParaRPr lang="en-US" dirty="0">
              <a:solidFill>
                <a:schemeClr val="bg1"/>
              </a:solidFill>
            </a:endParaRPr>
          </a:p>
          <a:p>
            <a:r>
              <a:rPr lang="en-US" dirty="0">
                <a:solidFill>
                  <a:schemeClr val="accent5"/>
                </a:solidFill>
              </a:rPr>
              <a:t>APPROX_COUNT_DISTINCT </a:t>
            </a:r>
          </a:p>
          <a:p>
            <a:r>
              <a:rPr lang="en-US" sz="1600" dirty="0">
                <a:solidFill>
                  <a:schemeClr val="bg1"/>
                </a:solidFill>
                <a:latin typeface="Segoe UI"/>
                <a:cs typeface="Segoe UI Semibold" panose="020B0702040204020203" pitchFamily="34" charset="0"/>
              </a:rPr>
              <a:t>Returns the approximate number of unique non-null values in a group.</a:t>
            </a:r>
          </a:p>
          <a:p>
            <a:r>
              <a:rPr lang="en-US" sz="1600" dirty="0">
                <a:solidFill>
                  <a:schemeClr val="bg1"/>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a:xfrm>
            <a:off x="426425" y="222585"/>
            <a:ext cx="4883706" cy="739343"/>
          </a:xfrm>
        </p:spPr>
        <p:txBody>
          <a:bodyPr/>
          <a:lstStyle/>
          <a:p>
            <a:r>
              <a:rPr lang="en-US" dirty="0">
                <a:solidFill>
                  <a:schemeClr val="bg1"/>
                </a:solidFill>
              </a:rPr>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dirty="0">
                <a:solidFill>
                  <a:schemeClr val="bg1"/>
                </a:solidFill>
              </a:rPr>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dirty="0">
                <a:solidFill>
                  <a:schemeClr val="bg1"/>
                </a:solidFill>
              </a:rPr>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dirty="0">
                <a:solidFill>
                  <a:schemeClr val="bg1"/>
                </a:solidFill>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30" y="1120900"/>
            <a:ext cx="6938708" cy="2797369"/>
          </a:xfrm>
        </p:spPr>
        <p:txBody>
          <a:bodyPr/>
          <a:lstStyle/>
          <a:p>
            <a:r>
              <a:rPr lang="en-US" sz="1961" dirty="0">
                <a:solidFill>
                  <a:schemeClr val="accent5"/>
                </a:solidFill>
              </a:rPr>
              <a:t>Overview</a:t>
            </a:r>
          </a:p>
          <a:p>
            <a:r>
              <a:rPr lang="en-US" sz="1765" dirty="0">
                <a:solidFill>
                  <a:schemeClr val="bg1"/>
                </a:solidFill>
                <a:latin typeface="+mn-lt"/>
              </a:rPr>
              <a:t>Default level is READ UNCOMMITTED</a:t>
            </a:r>
          </a:p>
          <a:p>
            <a:r>
              <a:rPr lang="en-US" sz="1765" dirty="0">
                <a:solidFill>
                  <a:schemeClr val="bg1"/>
                </a:solidFill>
                <a:latin typeface="+mn-lt"/>
              </a:rPr>
              <a:t>Can switch to READ COMMITTED SNAPSHOT ISOLATION</a:t>
            </a:r>
          </a:p>
          <a:p>
            <a:endParaRPr lang="en-US" sz="1765" dirty="0">
              <a:solidFill>
                <a:schemeClr val="bg1"/>
              </a:solidFill>
              <a:latin typeface="+mn-lt"/>
            </a:endParaRPr>
          </a:p>
          <a:p>
            <a:r>
              <a:rPr lang="en-US" sz="1961" dirty="0">
                <a:solidFill>
                  <a:schemeClr val="accent5"/>
                </a:solidFill>
              </a:rPr>
              <a:t>Size limits</a:t>
            </a:r>
          </a:p>
          <a:p>
            <a:r>
              <a:rPr lang="en-US" sz="1568" dirty="0">
                <a:solidFill>
                  <a:schemeClr val="bg1"/>
                </a:solidFill>
                <a:latin typeface="+mn-lt"/>
              </a:rPr>
              <a:t>Limits are applied per distribution</a:t>
            </a:r>
          </a:p>
          <a:p>
            <a:r>
              <a:rPr lang="en-US" sz="1568" dirty="0">
                <a:solidFill>
                  <a:schemeClr val="bg1"/>
                </a:solidFill>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2679527" cy="715420"/>
          </a:xfrm>
        </p:spPr>
        <p:txBody>
          <a:bodyPr/>
          <a:lstStyle/>
          <a:p>
            <a:r>
              <a:rPr lang="en-US" dirty="0">
                <a:solidFill>
                  <a:schemeClr val="bg1"/>
                </a:solidFill>
              </a:rPr>
              <a:t>Transactions</a:t>
            </a:r>
            <a:r>
              <a:rPr lang="en-US" dirty="0"/>
              <a:t>					</a:t>
            </a:r>
            <a:r>
              <a:rPr lang="en-US" dirty="0">
                <a:solidFill>
                  <a:schemeClr val="accent5"/>
                </a:solidFill>
              </a:rPr>
              <a:t>	</a:t>
            </a:r>
            <a:r>
              <a:rPr lang="en-US" dirty="0"/>
              <a:t>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a:solidFill>
            <a:schemeClr val="bg1"/>
          </a:solidFill>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accent5"/>
                </a:solidFill>
              </a:rPr>
              <a:t>State management</a:t>
            </a:r>
          </a:p>
          <a:p>
            <a:r>
              <a:rPr lang="en-US" sz="1765" dirty="0">
                <a:solidFill>
                  <a:schemeClr val="bg1"/>
                </a:solidFill>
                <a:latin typeface="+mn-lt"/>
              </a:rPr>
              <a:t>XACT_STATE() behaves differently than in SQL Server</a:t>
            </a:r>
          </a:p>
          <a:p>
            <a:r>
              <a:rPr lang="en-US" sz="1765" dirty="0">
                <a:solidFill>
                  <a:schemeClr val="bg1"/>
                </a:solidFill>
                <a:latin typeface="+mn-lt"/>
              </a:rPr>
              <a:t>Uses -2 to mark failed transaction (SQL Server uses -1)</a:t>
            </a:r>
          </a:p>
          <a:p>
            <a:r>
              <a:rPr lang="en-US" sz="1765" dirty="0">
                <a:solidFill>
                  <a:schemeClr val="bg1"/>
                </a:solidFill>
                <a:latin typeface="+mn-lt"/>
              </a:rPr>
              <a:t>Once in -2 state, no further statements are allowed until roll back (SQL Server still permits reads)</a:t>
            </a:r>
          </a:p>
          <a:p>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The JSON format enables representation of complex or hierarchical data structures in tables. </a:t>
            </a:r>
          </a:p>
          <a:p>
            <a:pPr>
              <a:spcBef>
                <a:spcPts val="600"/>
              </a:spcBef>
            </a:pPr>
            <a:r>
              <a:rPr lang="en-US" sz="1765" dirty="0">
                <a:solidFill>
                  <a:schemeClr val="bg1"/>
                </a:solidFill>
                <a:latin typeface="+mn-lt"/>
              </a:rPr>
              <a:t>JSON data is stored using standard NVARCHAR table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a:spcBef>
                <a:spcPts val="600"/>
              </a:spcBef>
            </a:pPr>
            <a:r>
              <a:rPr lang="en-US" sz="1765" dirty="0">
                <a:solidFill>
                  <a:schemeClr val="bg1"/>
                </a:solidFill>
                <a:latin typeface="+mn-lt"/>
              </a:rPr>
              <a:t>Transform arrays of JSON objects into table format</a:t>
            </a:r>
          </a:p>
          <a:p>
            <a:pPr>
              <a:spcBef>
                <a:spcPts val="600"/>
              </a:spcBef>
            </a:pPr>
            <a:r>
              <a:rPr lang="en-US" sz="1765" dirty="0">
                <a:solidFill>
                  <a:schemeClr val="bg1"/>
                </a:solidFill>
                <a:latin typeface="+mn-lt"/>
              </a:rPr>
              <a:t>Performance optimization using clustered </a:t>
            </a:r>
            <a:r>
              <a:rPr lang="en-US" sz="1765" dirty="0" err="1">
                <a:solidFill>
                  <a:schemeClr val="bg1"/>
                </a:solidFill>
                <a:latin typeface="+mn-lt"/>
              </a:rPr>
              <a:t>columnstore</a:t>
            </a:r>
            <a:r>
              <a:rPr lang="en-US" sz="1765" dirty="0">
                <a:solidFill>
                  <a:schemeClr val="bg1"/>
                </a:solidFill>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Table with column for JSON string</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BIGINT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NVARCHAR(150)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OrderDetails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NVARCHAR(3000) NOT NULL </a:t>
            </a:r>
            <a:r>
              <a:rPr lang="en-US" sz="1372" kern="0" dirty="0">
                <a:solidFill>
                  <a:srgbClr val="008000"/>
                </a:solidFill>
                <a:latin typeface="Calibri" panose="020F0502020204030204" pitchFamily="34" charset="0"/>
                <a:cs typeface="Calibri" panose="020F0502020204030204" pitchFamily="34" charset="0"/>
              </a:rPr>
              <a:t>–- NVARCHAR column for JSON</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WITH</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DISTRIBUTION</a:t>
            </a:r>
            <a:r>
              <a:rPr lang="en-US" sz="1372" dirty="0">
                <a:solidFill>
                  <a:srgbClr val="000000"/>
                </a:solidFill>
                <a:latin typeface="Calibri" panose="020F0502020204030204" pitchFamily="34" charset="0"/>
                <a:cs typeface="Calibri" panose="020F0502020204030204" pitchFamily="34" charset="0"/>
              </a:rPr>
              <a:t> = </a:t>
            </a:r>
            <a:r>
              <a:rPr lang="en-US" sz="1372" dirty="0">
                <a:solidFill>
                  <a:srgbClr val="0000FF"/>
                </a:solidFill>
                <a:latin typeface="Calibri" panose="020F0502020204030204" pitchFamily="34" charset="0"/>
                <a:cs typeface="Calibri" panose="020F0502020204030204" pitchFamily="34" charset="0"/>
              </a:rPr>
              <a:t>ROUND_ROBIN</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8000"/>
                </a:solidFill>
                <a:latin typeface="Calibri" panose="020F0502020204030204" pitchFamily="34" charset="0"/>
                <a:cs typeface="Calibri" panose="020F0502020204030204" pitchFamily="34" charset="0"/>
              </a:rPr>
              <a:t>-- Populate table with semi-structured data</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INSERT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( 101,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CustomerId</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'Bahrain'</a:t>
            </a:r>
            <a:r>
              <a:rPr lang="en-US" sz="1372" dirty="0">
                <a:solidFill>
                  <a:srgbClr val="00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Country</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N</a:t>
            </a:r>
            <a:r>
              <a:rPr lang="en-US" sz="1372" dirty="0">
                <a:solidFill>
                  <a:srgbClr val="FF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err="1">
                <a:solidFill>
                  <a:srgbClr val="FF0000"/>
                </a:solidFill>
                <a:latin typeface="Calibri" panose="020F0502020204030204" pitchFamily="34" charset="0"/>
                <a:cs typeface="Calibri" panose="020F0502020204030204" pitchFamily="34" charset="0"/>
              </a:rPr>
              <a:t>StoreId</a:t>
            </a:r>
            <a:r>
              <a:rPr lang="en-US" sz="1372" kern="0" dirty="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OrderDetails</a:t>
            </a:r>
            <a:endParaRPr lang="en-US" sz="1372" kern="0" dirty="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000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Read JSON data stored in a string column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ISJSON</a:t>
            </a:r>
            <a:r>
              <a:rPr lang="en-US" sz="1765" dirty="0">
                <a:solidFill>
                  <a:schemeClr val="bg1"/>
                </a:solidFill>
                <a:latin typeface="+mn-lt"/>
              </a:rPr>
              <a:t> – verify if text is valid JSON</a:t>
            </a:r>
          </a:p>
          <a:p>
            <a:pPr marL="285695" indent="-285695">
              <a:spcBef>
                <a:spcPts val="600"/>
              </a:spcBef>
              <a:buFont typeface="Arial" panose="020B0604020202020204" pitchFamily="34" charset="0"/>
              <a:buChar char="•"/>
            </a:pPr>
            <a:r>
              <a:rPr lang="en-US" sz="1765" dirty="0">
                <a:solidFill>
                  <a:srgbClr val="FF0000"/>
                </a:solidFill>
                <a:latin typeface="+mn-lt"/>
              </a:rPr>
              <a:t>JSON_VALUE </a:t>
            </a:r>
            <a:r>
              <a:rPr lang="en-US" sz="1765" dirty="0">
                <a:solidFill>
                  <a:schemeClr val="bg1"/>
                </a:solidFill>
                <a:latin typeface="+mn-lt"/>
              </a:rPr>
              <a:t>– extract a scalar value from a JSON string</a:t>
            </a:r>
          </a:p>
          <a:p>
            <a:pPr marL="285695" indent="-285695">
              <a:spcBef>
                <a:spcPts val="600"/>
              </a:spcBef>
              <a:buFont typeface="Arial" panose="020B0604020202020204" pitchFamily="34" charset="0"/>
              <a:buChar char="•"/>
            </a:pPr>
            <a:r>
              <a:rPr lang="en-US" sz="1765" dirty="0">
                <a:solidFill>
                  <a:srgbClr val="FF0000"/>
                </a:solidFill>
                <a:latin typeface="+mn-lt"/>
              </a:rPr>
              <a:t>JSON_QUERY </a:t>
            </a:r>
            <a:r>
              <a:rPr lang="en-US" sz="1765" dirty="0">
                <a:solidFill>
                  <a:schemeClr val="bg1"/>
                </a:solidFill>
                <a:latin typeface="+mn-lt"/>
              </a:rPr>
              <a:t>– extract a JSON object or array from a JSON string</a:t>
            </a:r>
          </a:p>
          <a:p>
            <a:pPr>
              <a:spcBef>
                <a:spcPts val="600"/>
              </a:spcBef>
            </a:pPr>
            <a:r>
              <a:rPr lang="en-US" sz="1961" dirty="0">
                <a:solidFill>
                  <a:schemeClr val="accent5"/>
                </a:solidFill>
              </a:rPr>
              <a:t>Benefits</a:t>
            </a:r>
          </a:p>
          <a:p>
            <a:pPr marL="280121" indent="-280121">
              <a:spcBef>
                <a:spcPts val="600"/>
              </a:spcBef>
              <a:buFont typeface="Arial" panose="020B0604020202020204" pitchFamily="34" charset="0"/>
              <a:buChar char="•"/>
            </a:pPr>
            <a:r>
              <a:rPr lang="en-US" sz="1765" dirty="0">
                <a:solidFill>
                  <a:schemeClr val="bg1"/>
                </a:solidFill>
                <a:latin typeface="+mn-lt"/>
              </a:rPr>
              <a:t>Ability to get standard columns as well as JSON column</a:t>
            </a:r>
          </a:p>
          <a:p>
            <a:pPr marL="280121" indent="-280121">
              <a:spcBef>
                <a:spcPts val="600"/>
              </a:spcBef>
              <a:buFont typeface="Arial" panose="020B0604020202020204" pitchFamily="34" charset="0"/>
              <a:buChar char="•"/>
            </a:pPr>
            <a:r>
              <a:rPr lang="en-US" sz="1765" dirty="0">
                <a:solidFill>
                  <a:schemeClr val="bg1"/>
                </a:solidFill>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extLst>
              <p:ext uri="{D42A27DB-BD31-4B8C-83A1-F6EECF244321}">
                <p14:modId xmlns:p14="http://schemas.microsoft.com/office/powerpoint/2010/main" val="4116863656"/>
              </p:ext>
            </p:extLst>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 "Price":2024.40, "Quantity":1 }}]</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extLst>
              <p:ext uri="{D42A27DB-BD31-4B8C-83A1-F6EECF244321}">
                <p14:modId xmlns:p14="http://schemas.microsoft.com/office/powerpoint/2010/main" val="408491560"/>
              </p:ext>
            </p:extLst>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ItemDetails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Use standard table columns and values from JSON text in the same analytical query.</a:t>
            </a:r>
          </a:p>
          <a:p>
            <a:pPr>
              <a:spcBef>
                <a:spcPts val="600"/>
              </a:spcBef>
            </a:pPr>
            <a:r>
              <a:rPr lang="en-US" sz="1765" dirty="0">
                <a:solidFill>
                  <a:schemeClr val="bg1"/>
                </a:solidFill>
                <a:latin typeface="+mn-lt"/>
              </a:rPr>
              <a:t>Modify JSON data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JSON_MODIFY </a:t>
            </a:r>
            <a:r>
              <a:rPr lang="en-US" sz="1765" dirty="0">
                <a:solidFill>
                  <a:schemeClr val="bg1"/>
                </a:solidFill>
                <a:latin typeface="+mn-lt"/>
              </a:rPr>
              <a:t>– modifies a value in a JSON string</a:t>
            </a:r>
          </a:p>
          <a:p>
            <a:pPr marL="285695" indent="-285695">
              <a:spcBef>
                <a:spcPts val="600"/>
              </a:spcBef>
              <a:buFont typeface="Arial" panose="020B0604020202020204" pitchFamily="34" charset="0"/>
              <a:buChar char="•"/>
            </a:pPr>
            <a:r>
              <a:rPr lang="en-US" sz="1765" dirty="0">
                <a:solidFill>
                  <a:srgbClr val="FF0000"/>
                </a:solidFill>
                <a:latin typeface="+mn-lt"/>
              </a:rPr>
              <a:t>OPENJSON</a:t>
            </a:r>
            <a:r>
              <a:rPr lang="en-US" sz="1765" dirty="0">
                <a:solidFill>
                  <a:schemeClr val="bg1"/>
                </a:solidFill>
                <a:latin typeface="+mn-lt"/>
              </a:rPr>
              <a:t> – convert JSON collection to a set of rows and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Flexibility to update JSON string using T-SQL</a:t>
            </a:r>
          </a:p>
          <a:p>
            <a:pPr marL="280121" indent="-280121">
              <a:buFont typeface="Arial" panose="020B0604020202020204" pitchFamily="34" charset="0"/>
              <a:buChar char="•"/>
            </a:pPr>
            <a:r>
              <a:rPr lang="en-US" sz="1765" dirty="0">
                <a:solidFill>
                  <a:schemeClr val="bg1"/>
                </a:solidFill>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extLst>
              <p:ext uri="{D42A27DB-BD31-4B8C-83A1-F6EECF244321}">
                <p14:modId xmlns:p14="http://schemas.microsoft.com/office/powerpoint/2010/main" val="2922029659"/>
              </p:ext>
            </p:extLst>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a:t>
                      </a:r>
                      <a:r>
                        <a:rPr lang="en-US" sz="1200" kern="0" dirty="0">
                          <a:solidFill>
                            <a:schemeClr val="bg1"/>
                          </a:solidFill>
                          <a:highlight>
                            <a:srgbClr val="F1F5C1"/>
                          </a:highlight>
                          <a:latin typeface="Calibri" panose="020F0502020204030204" pitchFamily="34" charset="0"/>
                          <a:cs typeface="Calibri" panose="020F0502020204030204" pitchFamily="34" charset="0"/>
                        </a:rPr>
                        <a:t>{ "Price":2024.40, "Quantity": 2}</a:t>
                      </a:r>
                      <a:r>
                        <a:rPr lang="en-US" sz="1200" kern="0" dirty="0">
                          <a:solidFill>
                            <a:schemeClr val="bg1"/>
                          </a:solidFill>
                          <a:latin typeface="Calibri" panose="020F0502020204030204" pitchFamily="34" charset="0"/>
                          <a:cs typeface="Calibri" panose="020F0502020204030204" pitchFamily="34" charset="0"/>
                        </a:rPr>
                        <a:t>}]</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extLst>
              <p:ext uri="{D42A27DB-BD31-4B8C-83A1-F6EECF244321}">
                <p14:modId xmlns:p14="http://schemas.microsoft.com/office/powerpoint/2010/main" val="2882677628"/>
              </p:ext>
            </p:extLst>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bg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No pre-compiled code</a:t>
            </a:r>
          </a:p>
          <a:p>
            <a:pPr>
              <a:spcBef>
                <a:spcPts val="600"/>
              </a:spcBef>
            </a:pPr>
            <a:r>
              <a:rPr lang="en-US" sz="1765" dirty="0">
                <a:solidFill>
                  <a:schemeClr val="bg1"/>
                </a:solidFill>
                <a:latin typeface="+mn-lt"/>
              </a:rPr>
              <a:t>Think of SPs as containers for SQL logic</a:t>
            </a:r>
          </a:p>
          <a:p>
            <a:pPr>
              <a:spcBef>
                <a:spcPts val="600"/>
              </a:spcBef>
            </a:pPr>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Maximum 8 nesting levels (compared to 32 in SQL Server)</a:t>
            </a:r>
          </a:p>
          <a:p>
            <a:r>
              <a:rPr lang="en-US" sz="1765" dirty="0">
                <a:solidFill>
                  <a:schemeClr val="bg1"/>
                </a:solidFill>
                <a:latin typeface="+mn-lt"/>
              </a:rPr>
              <a:t>No support for @@NESTLEVEL</a:t>
            </a:r>
          </a:p>
          <a:p>
            <a:r>
              <a:rPr lang="en-US" sz="1765" dirty="0">
                <a:solidFill>
                  <a:schemeClr val="bg1"/>
                </a:solidFill>
                <a:latin typeface="+mn-lt"/>
              </a:rPr>
              <a:t>Cannot consume the result set of a stored procedure with INSERT</a:t>
            </a:r>
          </a:p>
          <a:p>
            <a:r>
              <a:rPr lang="en-US" sz="1765" dirty="0">
                <a:solidFill>
                  <a:schemeClr val="bg1"/>
                </a:solidFill>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solidFill>
            <a:schemeClr val="bg1"/>
          </a:solidFill>
          <a:ln>
            <a:solidFill>
              <a:schemeClr val="bg2">
                <a:lumMod val="50000"/>
              </a:schemeClr>
            </a:solidFill>
          </a:ln>
        </p:spPr>
        <p:txBody>
          <a:bodyPr>
            <a:spAutoFit/>
          </a:bodyPr>
          <a:lstStyle/>
          <a:p>
            <a:pPr defTabSz="914225">
              <a:defRPr/>
            </a:pPr>
            <a:r>
              <a:rPr lang="en-US" sz="1568" kern="0" dirty="0">
                <a:solidFill>
                  <a:srgbClr val="0000FF"/>
                </a:solidFill>
                <a:latin typeface="Calibri" panose="020F0502020204030204" pitchFamily="34" charset="0"/>
                <a:cs typeface="Calibri" panose="020F0502020204030204" pitchFamily="34" charset="0"/>
              </a:rPr>
              <a:t>CREATE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PROCEDURE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NOCOUNT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ON</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LastName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FirstName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JobTitle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vEmployeeDepartment</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8000"/>
                </a:solidFill>
                <a:latin typeface="Calibri" panose="020F0502020204030204" pitchFamily="34" charset="0"/>
                <a:cs typeface="Calibri" panose="020F0502020204030204" pitchFamily="34" charset="0"/>
              </a:rPr>
              <a:t>-- Execute a stored procedures</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EXECUTE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endParaRPr lang="en-US" sz="3921"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solidFill>
                  <a:schemeClr val="bg1"/>
                </a:solidFill>
              </a:rPr>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833319" y="1629156"/>
            <a:ext cx="5451862" cy="3424679"/>
          </a:xfrm>
        </p:spPr>
        <p:txBody>
          <a:bodyPr/>
          <a:lstStyle/>
          <a:p>
            <a:pPr>
              <a:lnSpc>
                <a:spcPct val="100000"/>
              </a:lnSpc>
              <a:spcAft>
                <a:spcPts val="600"/>
              </a:spcAft>
            </a:pPr>
            <a:r>
              <a:rPr lang="en-US" sz="2000" dirty="0">
                <a:solidFill>
                  <a:schemeClr val="accent5"/>
                </a:solidFill>
                <a:latin typeface="+mj-lt"/>
              </a:rPr>
              <a:t>Tools</a:t>
            </a:r>
          </a:p>
          <a:p>
            <a:pPr>
              <a:lnSpc>
                <a:spcPct val="100000"/>
              </a:lnSpc>
              <a:spcAft>
                <a:spcPts val="600"/>
              </a:spcAft>
            </a:pPr>
            <a:r>
              <a:rPr lang="en-US" sz="1800" dirty="0">
                <a:solidFill>
                  <a:schemeClr val="bg1"/>
                </a:solidFill>
              </a:rPr>
              <a:t>Web IDE - Synapse Studio </a:t>
            </a:r>
          </a:p>
          <a:p>
            <a:pPr>
              <a:lnSpc>
                <a:spcPct val="100000"/>
              </a:lnSpc>
              <a:spcAft>
                <a:spcPts val="600"/>
              </a:spcAft>
            </a:pPr>
            <a:r>
              <a:rPr lang="en-US" sz="1800" dirty="0">
                <a:solidFill>
                  <a:schemeClr val="bg1"/>
                </a:solidFill>
              </a:rPr>
              <a:t>Client tools - Azure Data Studio, SSMS, </a:t>
            </a:r>
          </a:p>
          <a:p>
            <a:pPr>
              <a:lnSpc>
                <a:spcPct val="100000"/>
              </a:lnSpc>
              <a:spcAft>
                <a:spcPts val="600"/>
              </a:spcAft>
            </a:pPr>
            <a:r>
              <a:rPr lang="en-US" sz="1800" dirty="0">
                <a:solidFill>
                  <a:schemeClr val="bg1"/>
                </a:solidFill>
              </a:rPr>
              <a:t>Any tool/library that uses standard SQL can access serverless SQL pool</a:t>
            </a:r>
          </a:p>
          <a:p>
            <a:pPr marL="285750" indent="-285750">
              <a:lnSpc>
                <a:spcPct val="100000"/>
              </a:lnSpc>
              <a:spcAft>
                <a:spcPts val="600"/>
              </a:spcAft>
              <a:buFontTx/>
              <a:buChar char="-"/>
            </a:pPr>
            <a:r>
              <a:rPr lang="en-US" sz="1800" dirty="0" err="1">
                <a:solidFill>
                  <a:schemeClr val="bg1"/>
                </a:solidFill>
              </a:rPr>
              <a:t>PowerBI</a:t>
            </a:r>
            <a:endParaRPr lang="en-US" sz="1800" dirty="0">
              <a:solidFill>
                <a:schemeClr val="bg1"/>
              </a:solidFill>
            </a:endParaRPr>
          </a:p>
          <a:p>
            <a:pPr marL="285750" indent="-285750">
              <a:lnSpc>
                <a:spcPct val="100000"/>
              </a:lnSpc>
              <a:spcAft>
                <a:spcPts val="600"/>
              </a:spcAft>
              <a:buFontTx/>
              <a:buChar char="-"/>
            </a:pPr>
            <a:r>
              <a:rPr lang="en-US" sz="1800" dirty="0">
                <a:solidFill>
                  <a:schemeClr val="bg1"/>
                </a:solidFill>
              </a:rPr>
              <a:t>Azure Analytic Services</a:t>
            </a:r>
          </a:p>
          <a:p>
            <a:pPr marL="285750" indent="-285750">
              <a:lnSpc>
                <a:spcPct val="100000"/>
              </a:lnSpc>
              <a:spcAft>
                <a:spcPts val="600"/>
              </a:spcAft>
              <a:buFontTx/>
              <a:buChar char="-"/>
            </a:pPr>
            <a:r>
              <a:rPr lang="en-US" sz="1800" dirty="0">
                <a:solidFill>
                  <a:schemeClr val="bg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199" y="1129915"/>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267839" y="1129914"/>
            <a:ext cx="1159232" cy="1074233"/>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5399" y="3775921"/>
            <a:ext cx="1083031" cy="10830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5"/>
          <a:stretch>
            <a:fillRect/>
          </a:stretch>
        </p:blipFill>
        <p:spPr>
          <a:xfrm>
            <a:off x="9267839" y="3712138"/>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5399" y="4968011"/>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715" r="29715"/>
          <a:stretch/>
        </p:blipFill>
        <p:spPr bwMode="auto">
          <a:xfrm>
            <a:off x="10547591" y="3540740"/>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6889" y="4968011"/>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4105" y="2472941"/>
            <a:ext cx="1152966" cy="1152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815A6581-5042-3E7A-CF1D-481AA53F1B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7513" y="2488101"/>
            <a:ext cx="1100917" cy="112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4157232339"/>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dirty="0">
                <a:solidFill>
                  <a:schemeClr val="bg1"/>
                </a:solidFill>
                <a:latin typeface="+mn-lt"/>
              </a:rPr>
              <a:t>Query JSON using Azure Synapse SQL in conjunction with T-SQL OPENJSON, JSON_VALUE, and </a:t>
            </a:r>
            <a:r>
              <a:rPr lang="en-US" sz="2800" dirty="0" err="1">
                <a:solidFill>
                  <a:schemeClr val="bg1"/>
                </a:solidFill>
                <a:latin typeface="+mn-lt"/>
              </a:rPr>
              <a:t>JSON_Query</a:t>
            </a:r>
            <a:r>
              <a:rPr lang="en-US" sz="2800" dirty="0">
                <a:solidFill>
                  <a:schemeClr val="bg1"/>
                </a:solidFill>
                <a:latin typeface="+mn-lt"/>
              </a:rPr>
              <a:t> statements. </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Modify JSON data during UPDATE using the JSON_MODIFY statement.</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Use APPROXIMATE_COUNT_DISTINCT for better count query performance- results within average 2% accuracy of the true count.</a:t>
            </a: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0DC8D-1E08-430C-91AE-A808F788B534}"/>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0392" y="3073705"/>
            <a:ext cx="9401560" cy="1066347"/>
          </a:xfrm>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solidFill>
                  <a:schemeClr val="accent5"/>
                </a:solidFill>
              </a:rPr>
              <a:t>Hash Distribution: </a:t>
            </a:r>
          </a:p>
          <a:p>
            <a:pPr lvl="2">
              <a:lnSpc>
                <a:spcPct val="100000"/>
              </a:lnSpc>
            </a:pPr>
            <a:r>
              <a:rPr lang="en-US" sz="2408" dirty="0">
                <a:solidFill>
                  <a:schemeClr val="bg1"/>
                </a:solidFill>
              </a:rPr>
              <a:t>Large fact tables exceeding several GBs with frequent inserts should use a hash distribution.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Round Robin Distribution: </a:t>
            </a:r>
          </a:p>
          <a:p>
            <a:pPr lvl="2">
              <a:lnSpc>
                <a:spcPct val="100000"/>
              </a:lnSpc>
            </a:pPr>
            <a:r>
              <a:rPr lang="en-US" sz="2408" dirty="0">
                <a:solidFill>
                  <a:schemeClr val="bg1"/>
                </a:solidFill>
              </a:rPr>
              <a:t>Potentially useful tables created from raw input. </a:t>
            </a:r>
          </a:p>
          <a:p>
            <a:pPr lvl="2">
              <a:lnSpc>
                <a:spcPct val="100000"/>
              </a:lnSpc>
            </a:pPr>
            <a:r>
              <a:rPr lang="en-US" sz="2408" dirty="0">
                <a:solidFill>
                  <a:schemeClr val="bg1"/>
                </a:solidFill>
              </a:rPr>
              <a:t>Temporary staging tables used in data preparation.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Replicated Tables: </a:t>
            </a:r>
          </a:p>
          <a:p>
            <a:pPr lvl="2">
              <a:lnSpc>
                <a:spcPct val="100000"/>
              </a:lnSpc>
            </a:pPr>
            <a:r>
              <a:rPr lang="en-US" sz="2408" dirty="0">
                <a:solidFill>
                  <a:schemeClr val="bg1"/>
                </a:solidFill>
              </a:rPr>
              <a:t>Lookup tables that range in size from 100’s MBs to 1.5 GBs should be replicated. Works best when table size is less than 2 GB compressed.</a:t>
            </a:r>
          </a:p>
          <a:p>
            <a:endParaRPr lang="en-US" sz="2800" dirty="0">
              <a:solidFill>
                <a:schemeClr val="bg1"/>
              </a:solidFill>
            </a:endParaRPr>
          </a:p>
          <a:p>
            <a:endParaRPr lang="en-US" sz="2800" dirty="0">
              <a:solidFill>
                <a:schemeClr val="bg1"/>
              </a:solidFill>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solidFill>
                  <a:schemeClr val="bg1"/>
                </a:solidFill>
              </a:rPr>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solidFill>
                  <a:schemeClr val="bg1"/>
                </a:solidFill>
              </a:rPr>
              <a:t>EXPLAIN statement</a:t>
            </a:r>
          </a:p>
          <a:p>
            <a:r>
              <a:rPr lang="en-US" dirty="0">
                <a:solidFill>
                  <a:schemeClr val="bg1"/>
                </a:solidFill>
              </a:rPr>
              <a:t>Dynamic Management Views (DMVs)</a:t>
            </a:r>
          </a:p>
          <a:p>
            <a:r>
              <a:rPr lang="en-US" dirty="0">
                <a:solidFill>
                  <a:schemeClr val="bg1"/>
                </a:solidFill>
              </a:rPr>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solidFill>
                  <a:schemeClr val="bg1"/>
                </a:solidFill>
              </a:rPr>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88218-5C4C-4783-8E7B-ADE5192A81C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4902947" cy="1125546"/>
          </a:xfrm>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mn-lt"/>
                <a:cs typeface="Calibri"/>
              </a:rPr>
              <a:t>Partitions </a:t>
            </a:r>
            <a:r>
              <a:rPr lang="en-US" spc="-10" dirty="0">
                <a:solidFill>
                  <a:schemeClr val="bg1"/>
                </a:solidFill>
                <a:latin typeface="+mn-lt"/>
                <a:cs typeface="Calibri"/>
              </a:rPr>
              <a:t>can </a:t>
            </a:r>
            <a:r>
              <a:rPr lang="en-US" spc="-5" dirty="0">
                <a:solidFill>
                  <a:schemeClr val="bg1"/>
                </a:solidFill>
                <a:latin typeface="+mn-lt"/>
                <a:cs typeface="Calibri"/>
              </a:rPr>
              <a:t>be </a:t>
            </a:r>
            <a:r>
              <a:rPr lang="en-US" spc="-15" dirty="0">
                <a:solidFill>
                  <a:schemeClr val="bg1"/>
                </a:solidFill>
                <a:latin typeface="+mn-lt"/>
                <a:cs typeface="Calibri"/>
              </a:rPr>
              <a:t>useful </a:t>
            </a:r>
            <a:r>
              <a:rPr lang="en-US" spc="-5" dirty="0">
                <a:solidFill>
                  <a:schemeClr val="bg1"/>
                </a:solidFill>
                <a:latin typeface="+mn-lt"/>
                <a:cs typeface="Calibri"/>
              </a:rPr>
              <a:t>when </a:t>
            </a:r>
            <a:r>
              <a:rPr lang="en-US" spc="-15" dirty="0">
                <a:solidFill>
                  <a:schemeClr val="bg1"/>
                </a:solidFill>
                <a:latin typeface="+mn-lt"/>
                <a:cs typeface="Calibri"/>
              </a:rPr>
              <a:t>maintaining current </a:t>
            </a:r>
            <a:r>
              <a:rPr lang="en-US" spc="-25" dirty="0">
                <a:solidFill>
                  <a:schemeClr val="bg1"/>
                </a:solidFill>
                <a:latin typeface="+mn-lt"/>
                <a:cs typeface="Calibri"/>
              </a:rPr>
              <a:t>rows </a:t>
            </a:r>
            <a:r>
              <a:rPr lang="en-US" spc="-5" dirty="0">
                <a:solidFill>
                  <a:schemeClr val="bg1"/>
                </a:solidFill>
                <a:latin typeface="+mn-lt"/>
                <a:cs typeface="Calibri"/>
              </a:rPr>
              <a:t>in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Partition </a:t>
            </a:r>
            <a:r>
              <a:rPr lang="en-US" spc="-10" dirty="0">
                <a:solidFill>
                  <a:schemeClr val="bg1"/>
                </a:solidFill>
                <a:latin typeface="+mn-lt"/>
                <a:cs typeface="Calibri"/>
              </a:rPr>
              <a:t>switching </a:t>
            </a:r>
            <a:r>
              <a:rPr lang="en-US" spc="-5" dirty="0">
                <a:solidFill>
                  <a:schemeClr val="bg1"/>
                </a:solidFill>
                <a:latin typeface="+mn-lt"/>
                <a:cs typeface="Calibri"/>
              </a:rPr>
              <a:t>is a </a:t>
            </a:r>
            <a:r>
              <a:rPr lang="en-US" spc="-15" dirty="0">
                <a:solidFill>
                  <a:schemeClr val="bg1"/>
                </a:solidFill>
                <a:latin typeface="+mn-lt"/>
                <a:cs typeface="Calibri"/>
              </a:rPr>
              <a:t>good alternative </a:t>
            </a:r>
            <a:r>
              <a:rPr lang="en-US" spc="-20" dirty="0">
                <a:solidFill>
                  <a:schemeClr val="bg1"/>
                </a:solidFill>
                <a:latin typeface="+mn-lt"/>
                <a:cs typeface="Calibri"/>
              </a:rPr>
              <a:t>to </a:t>
            </a:r>
            <a:r>
              <a:rPr lang="en-US" spc="-5" dirty="0">
                <a:solidFill>
                  <a:schemeClr val="bg1"/>
                </a:solidFill>
                <a:latin typeface="+mn-lt"/>
                <a:cs typeface="Calibri"/>
              </a:rPr>
              <a:t>full</a:t>
            </a:r>
            <a:r>
              <a:rPr lang="en-US" spc="204" dirty="0">
                <a:solidFill>
                  <a:schemeClr val="bg1"/>
                </a:solidFill>
                <a:latin typeface="+mn-lt"/>
                <a:cs typeface="Calibri"/>
              </a:rPr>
              <a:t> </a:t>
            </a:r>
            <a:r>
              <a:rPr lang="en-US" spc="-55" dirty="0">
                <a:solidFill>
                  <a:schemeClr val="bg1"/>
                </a:solidFill>
                <a:latin typeface="+mn-lt"/>
                <a:cs typeface="Calibri"/>
              </a:rPr>
              <a:t>CTAS</a:t>
            </a:r>
            <a:endParaRPr lang="en-US" dirty="0">
              <a:solidFill>
                <a:schemeClr val="bg1"/>
              </a:solidFill>
              <a:latin typeface="+mn-lt"/>
              <a:cs typeface="Calibri"/>
            </a:endParaRPr>
          </a:p>
          <a:p>
            <a:pPr>
              <a:spcBef>
                <a:spcPts val="15"/>
              </a:spcBef>
              <a:buFont typeface="Arial"/>
              <a:buChar char="•"/>
            </a:pPr>
            <a:endParaRPr lang="en-US" sz="3921" dirty="0">
              <a:solidFill>
                <a:schemeClr val="bg1"/>
              </a:solidFill>
              <a:latin typeface="+mn-lt"/>
              <a:cs typeface="Calibri"/>
            </a:endParaRPr>
          </a:p>
          <a:p>
            <a:pPr marL="241254" marR="321883" indent="-229191">
              <a:lnSpc>
                <a:spcPts val="3029"/>
              </a:lnSpc>
              <a:buFont typeface="Arial"/>
              <a:buChar char="•"/>
              <a:tabLst>
                <a:tab pos="241889" algn="l"/>
              </a:tabLst>
            </a:pPr>
            <a:r>
              <a:rPr lang="en-US" spc="-15" dirty="0">
                <a:solidFill>
                  <a:schemeClr val="bg1"/>
                </a:solidFill>
                <a:latin typeface="+mn-lt"/>
                <a:cs typeface="Calibri"/>
              </a:rPr>
              <a:t>Partitioning </a:t>
            </a:r>
            <a:r>
              <a:rPr lang="en-US" spc="-5" dirty="0">
                <a:solidFill>
                  <a:schemeClr val="bg1"/>
                </a:solidFill>
                <a:latin typeface="+mn-lt"/>
                <a:cs typeface="Calibri"/>
              </a:rPr>
              <a:t>CCIs </a:t>
            </a:r>
            <a:r>
              <a:rPr lang="en-US" spc="-10" dirty="0">
                <a:solidFill>
                  <a:schemeClr val="bg1"/>
                </a:solidFill>
                <a:latin typeface="+mn-lt"/>
                <a:cs typeface="Calibri"/>
              </a:rPr>
              <a:t>is only useful </a:t>
            </a:r>
            <a:r>
              <a:rPr lang="en-US" spc="-5" dirty="0">
                <a:solidFill>
                  <a:schemeClr val="bg1"/>
                </a:solidFill>
                <a:latin typeface="+mn-lt"/>
                <a:cs typeface="Calibri"/>
              </a:rPr>
              <a:t>when the </a:t>
            </a:r>
            <a:r>
              <a:rPr lang="en-US" spc="-25" dirty="0">
                <a:solidFill>
                  <a:schemeClr val="bg1"/>
                </a:solidFill>
                <a:latin typeface="+mn-lt"/>
                <a:cs typeface="Calibri"/>
              </a:rPr>
              <a:t>row </a:t>
            </a:r>
            <a:r>
              <a:rPr lang="en-US" spc="-15" dirty="0">
                <a:solidFill>
                  <a:schemeClr val="bg1"/>
                </a:solidFill>
                <a:latin typeface="+mn-lt"/>
                <a:cs typeface="Calibri"/>
              </a:rPr>
              <a:t>count </a:t>
            </a:r>
            <a:r>
              <a:rPr lang="en-US" spc="-5" dirty="0">
                <a:solidFill>
                  <a:schemeClr val="bg1"/>
                </a:solidFill>
                <a:latin typeface="+mn-lt"/>
                <a:cs typeface="Calibri"/>
              </a:rPr>
              <a:t>is </a:t>
            </a:r>
            <a:r>
              <a:rPr lang="en-US" spc="-15" dirty="0">
                <a:solidFill>
                  <a:schemeClr val="bg1"/>
                </a:solidFill>
                <a:latin typeface="+mn-lt"/>
                <a:cs typeface="Calibri"/>
              </a:rPr>
              <a:t>greater </a:t>
            </a:r>
            <a:r>
              <a:rPr lang="en-US" spc="-5" dirty="0">
                <a:solidFill>
                  <a:schemeClr val="bg1"/>
                </a:solidFill>
                <a:latin typeface="+mn-lt"/>
                <a:cs typeface="Calibri"/>
              </a:rPr>
              <a:t>than  60million *</a:t>
            </a:r>
            <a:r>
              <a:rPr lang="en-US" spc="35" dirty="0">
                <a:solidFill>
                  <a:schemeClr val="bg1"/>
                </a:solidFill>
                <a:latin typeface="+mn-lt"/>
                <a:cs typeface="Calibri"/>
              </a:rPr>
              <a:t> </a:t>
            </a:r>
            <a:r>
              <a:rPr lang="en-US" spc="-10" dirty="0">
                <a:solidFill>
                  <a:schemeClr val="bg1"/>
                </a:solidFill>
                <a:latin typeface="+mn-lt"/>
                <a:cs typeface="Calibri"/>
              </a:rPr>
              <a:t>#partitions</a:t>
            </a:r>
            <a:endParaRPr lang="en-US" dirty="0">
              <a:solidFill>
                <a:schemeClr val="bg1"/>
              </a:solidFill>
              <a:latin typeface="+mn-lt"/>
              <a:cs typeface="Calibri"/>
            </a:endParaRPr>
          </a:p>
          <a:p>
            <a:pPr>
              <a:buFont typeface="Arial"/>
              <a:buChar char="•"/>
            </a:pPr>
            <a:endParaRPr lang="en-US" sz="3529" dirty="0">
              <a:solidFill>
                <a:schemeClr val="bg1"/>
              </a:solidFill>
              <a:latin typeface="+mn-lt"/>
              <a:cs typeface="Calibri"/>
            </a:endParaRPr>
          </a:p>
          <a:p>
            <a:pPr marL="241254" indent="-229191">
              <a:spcBef>
                <a:spcPts val="5"/>
              </a:spcBef>
              <a:buFont typeface="Arial"/>
              <a:buChar char="•"/>
              <a:tabLst>
                <a:tab pos="241889" algn="l"/>
              </a:tabLst>
            </a:pPr>
            <a:r>
              <a:rPr lang="en-US" spc="-5" dirty="0">
                <a:solidFill>
                  <a:schemeClr val="bg1"/>
                </a:solidFill>
                <a:latin typeface="+mn-lt"/>
                <a:cs typeface="Calibri"/>
              </a:rPr>
              <a:t>In </a:t>
            </a:r>
            <a:r>
              <a:rPr lang="en-US" spc="-15" dirty="0">
                <a:solidFill>
                  <a:schemeClr val="bg1"/>
                </a:solidFill>
                <a:latin typeface="+mn-lt"/>
                <a:cs typeface="Calibri"/>
              </a:rPr>
              <a:t>general, </a:t>
            </a:r>
            <a:r>
              <a:rPr lang="en-US" spc="-20" dirty="0">
                <a:solidFill>
                  <a:schemeClr val="bg1"/>
                </a:solidFill>
                <a:latin typeface="+mn-lt"/>
                <a:cs typeface="Calibri"/>
              </a:rPr>
              <a:t>avoid </a:t>
            </a:r>
            <a:r>
              <a:rPr lang="en-US" spc="-10" dirty="0">
                <a:solidFill>
                  <a:schemeClr val="bg1"/>
                </a:solidFill>
                <a:latin typeface="+mn-lt"/>
                <a:cs typeface="Calibri"/>
              </a:rPr>
              <a:t>partitions, particularly </a:t>
            </a:r>
            <a:r>
              <a:rPr lang="en-US" spc="-5" dirty="0">
                <a:solidFill>
                  <a:schemeClr val="bg1"/>
                </a:solidFill>
                <a:latin typeface="+mn-lt"/>
                <a:cs typeface="Calibri"/>
              </a:rPr>
              <a:t>in</a:t>
            </a:r>
            <a:r>
              <a:rPr lang="en-US" spc="90" dirty="0">
                <a:solidFill>
                  <a:schemeClr val="bg1"/>
                </a:solidFill>
                <a:latin typeface="+mn-lt"/>
                <a:cs typeface="Calibri"/>
              </a:rPr>
              <a:t> </a:t>
            </a:r>
            <a:r>
              <a:rPr lang="en-US" spc="-10" dirty="0">
                <a:solidFill>
                  <a:schemeClr val="bg1"/>
                </a:solidFill>
                <a:latin typeface="+mn-lt"/>
                <a:cs typeface="Calibri"/>
              </a:rPr>
              <a:t>POCs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1819472"/>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on </a:t>
            </a:r>
            <a:r>
              <a:rPr lang="en-US" spc="-15" dirty="0">
                <a:solidFill>
                  <a:schemeClr val="bg1"/>
                </a:solidFill>
                <a:latin typeface="Calibri"/>
                <a:cs typeface="Calibri"/>
              </a:rPr>
              <a:t>Views </a:t>
            </a:r>
            <a:r>
              <a:rPr lang="en-US" spc="-5" dirty="0">
                <a:solidFill>
                  <a:schemeClr val="bg1"/>
                </a:solidFill>
                <a:latin typeface="Calibri"/>
                <a:cs typeface="Calibri"/>
              </a:rPr>
              <a:t>will </a:t>
            </a:r>
            <a:r>
              <a:rPr lang="en-US" spc="-10" dirty="0">
                <a:solidFill>
                  <a:schemeClr val="bg1"/>
                </a:solidFill>
                <a:latin typeface="Calibri"/>
                <a:cs typeface="Calibri"/>
              </a:rPr>
              <a:t>not support </a:t>
            </a:r>
            <a:r>
              <a:rPr lang="en-US" spc="-15" dirty="0">
                <a:solidFill>
                  <a:schemeClr val="bg1"/>
                </a:solidFill>
                <a:latin typeface="Calibri"/>
                <a:cs typeface="Calibri"/>
              </a:rPr>
              <a:t>performance optimization </a:t>
            </a:r>
            <a:r>
              <a:rPr lang="en-US" spc="-10" dirty="0">
                <a:solidFill>
                  <a:schemeClr val="bg1"/>
                </a:solidFill>
                <a:latin typeface="Calibri"/>
                <a:cs typeface="Calibri"/>
              </a:rPr>
              <a:t>using  </a:t>
            </a:r>
            <a:r>
              <a:rPr lang="en-US" spc="-15" dirty="0">
                <a:solidFill>
                  <a:schemeClr val="bg1"/>
                </a:solidFill>
                <a:latin typeface="Calibri"/>
                <a:cs typeface="Calibri"/>
              </a:rPr>
              <a:t>Materialized Views (more</a:t>
            </a:r>
            <a:r>
              <a:rPr lang="en-US" spc="20" dirty="0">
                <a:solidFill>
                  <a:schemeClr val="bg1"/>
                </a:solidFill>
                <a:latin typeface="Calibri"/>
                <a:cs typeface="Calibri"/>
              </a:rPr>
              <a:t> </a:t>
            </a:r>
            <a:r>
              <a:rPr lang="en-US" spc="-15" dirty="0">
                <a:solidFill>
                  <a:schemeClr val="bg1"/>
                </a:solidFill>
                <a:latin typeface="Calibri"/>
                <a:cs typeface="Calibri"/>
              </a:rPr>
              <a:t>later)</a:t>
            </a:r>
            <a:endParaRPr lang="en-US" dirty="0">
              <a:solidFill>
                <a:schemeClr val="bg1"/>
              </a:solidFill>
              <a:latin typeface="Calibri"/>
              <a:cs typeface="Calibri"/>
            </a:endParaRPr>
          </a:p>
          <a:p>
            <a:pPr>
              <a:spcBef>
                <a:spcPts val="5"/>
              </a:spcBef>
              <a:buFont typeface="Arial"/>
              <a:buChar char="•"/>
            </a:pPr>
            <a:endParaRPr lang="en-US" sz="3529" dirty="0">
              <a:solidFill>
                <a:schemeClr val="bg1"/>
              </a:solidFill>
              <a:latin typeface="Calibri"/>
              <a:cs typeface="Calibri"/>
            </a:endParaRPr>
          </a:p>
          <a:p>
            <a:pPr marL="241254" indent="-229191">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cannot be</a:t>
            </a:r>
            <a:r>
              <a:rPr lang="en-US" spc="25" dirty="0">
                <a:solidFill>
                  <a:schemeClr val="bg1"/>
                </a:solidFill>
                <a:latin typeface="Calibri"/>
                <a:cs typeface="Calibri"/>
              </a:rPr>
              <a:t> </a:t>
            </a:r>
            <a:r>
              <a:rPr lang="en-US" spc="-15" dirty="0">
                <a:solidFill>
                  <a:schemeClr val="bg1"/>
                </a:solidFill>
                <a:latin typeface="Calibri"/>
                <a:cs typeface="Calibri"/>
              </a:rPr>
              <a:t>distributed</a:t>
            </a:r>
            <a:endParaRPr lang="en-US" dirty="0">
              <a:solidFill>
                <a:schemeClr val="bg1"/>
              </a:solidFill>
              <a:latin typeface="Calibri"/>
              <a:cs typeface="Calibri"/>
            </a:endParaRPr>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375223" y="2257575"/>
            <a:ext cx="9401560" cy="1814086"/>
          </a:xfrm>
        </p:spPr>
        <p:txBody>
          <a:bodyPr/>
          <a:lstStyle/>
          <a:p>
            <a:r>
              <a:rPr lang="en-US" sz="5400" dirty="0"/>
              <a:t>Azure Synapse Analytics</a:t>
            </a:r>
            <a:br>
              <a:rPr lang="en-US" dirty="0"/>
            </a:br>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pic>
        <p:nvPicPr>
          <p:cNvPr id="4" name="Picture 3">
            <a:extLst>
              <a:ext uri="{FF2B5EF4-FFF2-40B4-BE49-F238E27FC236}">
                <a16:creationId xmlns:a16="http://schemas.microsoft.com/office/drawing/2014/main" id="{CA2DA006-55D3-448B-AB29-E1E92DC892F7}"/>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pic>
        <p:nvPicPr>
          <p:cNvPr id="3" name="Picture 2">
            <a:extLst>
              <a:ext uri="{FF2B5EF4-FFF2-40B4-BE49-F238E27FC236}">
                <a16:creationId xmlns:a16="http://schemas.microsoft.com/office/drawing/2014/main" id="{881706F8-3217-4484-B04B-2312B3D9144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many indexing methods are there for a Synapse table?</a:t>
            </a:r>
          </a:p>
          <a:p>
            <a:endParaRPr lang="en-US" dirty="0">
              <a:solidFill>
                <a:schemeClr val="bg1"/>
              </a:solidFill>
            </a:endParaRPr>
          </a:p>
          <a:p>
            <a:r>
              <a:rPr lang="en-US" dirty="0">
                <a:solidFill>
                  <a:schemeClr val="bg1"/>
                </a:solidFill>
              </a:rPr>
              <a:t>Can you name them all?</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27084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Performance Patterns - </a:t>
            </a:r>
            <a:r>
              <a:rPr lang="en-US" b="1" dirty="0">
                <a:solidFill>
                  <a:schemeClr val="bg1"/>
                </a:solidFill>
                <a:latin typeface="Segoe UI"/>
              </a:rPr>
              <a:t>Result set caching and materialized views.</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Index design - </a:t>
            </a:r>
            <a:r>
              <a:rPr lang="en-US" b="1" dirty="0">
                <a:solidFill>
                  <a:schemeClr val="bg1"/>
                </a:solidFill>
                <a:latin typeface="Segoe UI"/>
              </a:rPr>
              <a:t>Clustered </a:t>
            </a:r>
            <a:r>
              <a:rPr lang="en-US" b="1" dirty="0" err="1">
                <a:solidFill>
                  <a:schemeClr val="bg1"/>
                </a:solidFill>
                <a:latin typeface="Segoe UI"/>
              </a:rPr>
              <a:t>Columnstore</a:t>
            </a:r>
            <a:r>
              <a:rPr lang="en-US" b="1" dirty="0">
                <a:solidFill>
                  <a:schemeClr val="bg1"/>
                </a:solidFill>
                <a:latin typeface="Segoe UI"/>
              </a:rPr>
              <a:t> index and ordered variant, clustered index, heap and non-clustered index.</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 Anti-Patterns - </a:t>
            </a:r>
            <a:r>
              <a:rPr lang="en-US" b="1" dirty="0">
                <a:solidFill>
                  <a:schemeClr val="bg1"/>
                </a:solidFill>
                <a:latin typeface="Segoe UI"/>
              </a:rPr>
              <a:t>Approaches the impede or limit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138218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CE841-483A-4079-803E-ED884AAAF05B}"/>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52426" y="3007604"/>
            <a:ext cx="9401560" cy="1033297"/>
          </a:xfrm>
        </p:spPr>
        <p:txBody>
          <a:bodyPr/>
          <a:lstStyle/>
          <a:p>
            <a:r>
              <a:rPr lang="en-US" dirty="0"/>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5737100"/>
          </a:xfrm>
        </p:spPr>
        <p:txBody>
          <a:bodyPr/>
          <a:lstStyle/>
          <a:p>
            <a:r>
              <a:rPr lang="en-US" sz="1961" dirty="0">
                <a:solidFill>
                  <a:schemeClr val="accent5"/>
                </a:solidFill>
              </a:rPr>
              <a:t>Overview</a:t>
            </a:r>
          </a:p>
          <a:p>
            <a:pPr>
              <a:lnSpc>
                <a:spcPct val="100000"/>
              </a:lnSpc>
            </a:pPr>
            <a:r>
              <a:rPr lang="en-US" sz="1765" dirty="0">
                <a:solidFill>
                  <a:schemeClr val="bg1"/>
                </a:solidFill>
                <a:latin typeface="+mn-lt"/>
              </a:rPr>
              <a:t>Cache the results of a query from SQL pool storage. This enables interactive response times for repetitive queries against tables with infrequent data changes.</a:t>
            </a:r>
          </a:p>
          <a:p>
            <a:pPr>
              <a:lnSpc>
                <a:spcPct val="100000"/>
              </a:lnSpc>
            </a:pPr>
            <a:r>
              <a:rPr lang="en-US" sz="1765" dirty="0">
                <a:solidFill>
                  <a:schemeClr val="bg1"/>
                </a:solidFill>
                <a:latin typeface="+mn-lt"/>
              </a:rPr>
              <a:t>The result-set cache persists even if SQL pool is paused and resumed later. </a:t>
            </a:r>
          </a:p>
          <a:p>
            <a:pPr>
              <a:lnSpc>
                <a:spcPct val="100000"/>
              </a:lnSpc>
            </a:pPr>
            <a:r>
              <a:rPr lang="en-US" sz="1765" dirty="0">
                <a:solidFill>
                  <a:schemeClr val="bg1"/>
                </a:solidFill>
                <a:latin typeface="+mn-lt"/>
              </a:rPr>
              <a:t>Query cache is invalidated and refreshed when underlying table data or query code changes.</a:t>
            </a:r>
          </a:p>
          <a:p>
            <a:pPr>
              <a:lnSpc>
                <a:spcPct val="100000"/>
              </a:lnSpc>
            </a:pPr>
            <a:r>
              <a:rPr lang="en-US" sz="1765" dirty="0">
                <a:solidFill>
                  <a:schemeClr val="bg1"/>
                </a:solidFill>
                <a:latin typeface="+mn-lt"/>
              </a:rPr>
              <a:t>Result cache is evicted regularly based on a time-aware least recently used algorithm (TLRU). </a:t>
            </a:r>
          </a:p>
          <a:p>
            <a:pPr>
              <a:spcBef>
                <a:spcPts val="600"/>
              </a:spcBef>
            </a:pPr>
            <a:endParaRPr lang="en-US" sz="1765" dirty="0">
              <a:solidFill>
                <a:schemeClr val="bg1"/>
              </a:solidFill>
              <a:latin typeface="+mn-lt"/>
            </a:endParaRPr>
          </a:p>
          <a:p>
            <a:pPr>
              <a:spcBef>
                <a:spcPts val="600"/>
              </a:spcBef>
            </a:pPr>
            <a:r>
              <a:rPr lang="en-US" sz="1961" dirty="0">
                <a:solidFill>
                  <a:schemeClr val="accent5"/>
                </a:solidFill>
              </a:rPr>
              <a:t>Benefits</a:t>
            </a:r>
          </a:p>
          <a:p>
            <a:pPr marL="280121" indent="-280121">
              <a:lnSpc>
                <a:spcPct val="100000"/>
              </a:lnSpc>
              <a:buFont typeface="Arial" panose="020B0604020202020204" pitchFamily="34" charset="0"/>
              <a:buChar char="•"/>
            </a:pPr>
            <a:r>
              <a:rPr lang="en-US" sz="1765" dirty="0">
                <a:solidFill>
                  <a:schemeClr val="bg1"/>
                </a:solidFill>
                <a:latin typeface="+mn-lt"/>
              </a:rPr>
              <a:t>Enhances performance when same result is requested repetitively</a:t>
            </a:r>
          </a:p>
          <a:p>
            <a:pPr marL="280121" indent="-280121">
              <a:lnSpc>
                <a:spcPct val="100000"/>
              </a:lnSpc>
              <a:buFont typeface="Arial" panose="020B0604020202020204" pitchFamily="34" charset="0"/>
              <a:buChar char="•"/>
            </a:pPr>
            <a:r>
              <a:rPr lang="en-US" sz="1765" dirty="0">
                <a:solidFill>
                  <a:schemeClr val="bg1"/>
                </a:solidFill>
                <a:latin typeface="+mn-lt"/>
              </a:rPr>
              <a:t>Reduced load on server for repeated queries</a:t>
            </a:r>
          </a:p>
          <a:p>
            <a:pPr marL="280121" indent="-280121">
              <a:lnSpc>
                <a:spcPct val="100000"/>
              </a:lnSpc>
              <a:buFont typeface="Arial" panose="020B0604020202020204" pitchFamily="34" charset="0"/>
              <a:buChar char="•"/>
            </a:pPr>
            <a:r>
              <a:rPr lang="en-US" sz="1765" dirty="0">
                <a:solidFill>
                  <a:schemeClr val="bg1"/>
                </a:solidFill>
                <a:latin typeface="+mn-lt"/>
              </a:rPr>
              <a:t>Offers monitoring of query execution with a result cache hit or miss</a:t>
            </a:r>
          </a:p>
          <a:p>
            <a:pPr>
              <a:spcBef>
                <a:spcPts val="600"/>
              </a:spcBef>
            </a:pPr>
            <a:endParaRPr lang="en-US" sz="1765" dirty="0">
              <a:solidFill>
                <a:schemeClr val="bg1"/>
              </a:solidFill>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Must be run on the MASTER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ALTER DATABASE </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a:t>
            </a:r>
            <a:r>
              <a:rPr lang="en-US" sz="1372" kern="0" dirty="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dirty="0">
              <a:solidFill>
                <a:srgbClr val="008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 </a:t>
            </a:r>
            <a:r>
              <a:rPr lang="en-US" sz="1372" kern="0" dirty="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err="1">
                <a:solidFill>
                  <a:srgbClr val="000000"/>
                </a:solidFill>
                <a:latin typeface="Calibri" panose="020F0502020204030204" pitchFamily="34" charset="0"/>
                <a:cs typeface="Calibri" panose="020F0502020204030204" pitchFamily="34" charset="0"/>
              </a:rPr>
              <a:t>is_result_set_caching_on</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sys.databases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name = {</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data warehouse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a:solidFill>
                  <a:srgbClr val="000000"/>
                </a:solidFill>
                <a:latin typeface="Calibri" panose="020F0502020204030204" pitchFamily="34" charset="0"/>
                <a:cs typeface="Calibri" panose="020F0502020204030204" pitchFamily="34" charset="0"/>
              </a:rPr>
              <a:t>*</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sys.dm_pdw_request_steps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command like </a:t>
            </a:r>
            <a:r>
              <a:rPr lang="en-US" sz="1372" dirty="0">
                <a:solidFill>
                  <a:srgbClr val="000000"/>
                </a:solidFill>
                <a:latin typeface="Calibri" panose="020F0502020204030204" pitchFamily="34" charset="0"/>
                <a:cs typeface="Calibri" panose="020F0502020204030204" pitchFamily="34" charset="0"/>
              </a:rPr>
              <a:t>'%</a:t>
            </a:r>
            <a:r>
              <a:rPr lang="en-US" sz="1372" dirty="0" err="1">
                <a:solidFill>
                  <a:srgbClr val="000000"/>
                </a:solidFill>
                <a:latin typeface="Calibri" panose="020F0502020204030204" pitchFamily="34" charset="0"/>
                <a:cs typeface="Calibri" panose="020F0502020204030204" pitchFamily="34" charset="0"/>
              </a:rPr>
              <a:t>DWResultCacheDb</a:t>
            </a:r>
            <a:r>
              <a:rPr lang="en-US" sz="1372" dirty="0">
                <a:solidFill>
                  <a:srgbClr val="000000"/>
                </a:solidFill>
                <a:latin typeface="Calibri" panose="020F0502020204030204" pitchFamily="34" charset="0"/>
                <a:cs typeface="Calibri" panose="020F0502020204030204" pitchFamily="34" charset="0"/>
              </a:rPr>
              <a:t>%' </a:t>
            </a:r>
          </a:p>
          <a:p>
            <a:pPr defTabSz="914225">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AND</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step_index</a:t>
            </a:r>
            <a:r>
              <a:rPr lang="en-US" sz="1372" dirty="0">
                <a:solidFill>
                  <a:srgbClr val="000000"/>
                </a:solidFill>
                <a:latin typeface="Calibri" panose="020F0502020204030204" pitchFamily="34" charset="0"/>
                <a:cs typeface="Calibri" panose="020F0502020204030204" pitchFamily="34" charset="0"/>
              </a:rPr>
              <a:t> = 0</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dirty="0">
                <a:solidFill>
                  <a:schemeClr val="bg1"/>
                </a:solidFill>
              </a:rPr>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a:solidFill>
            <a:schemeClr val="tx1"/>
          </a:solidFill>
          <a:ln>
            <a:solidFill>
              <a:schemeClr val="bg1"/>
            </a:solidFill>
          </a:ln>
        </p:spPr>
        <p:txBody>
          <a:bodyPr/>
          <a:lstStyle/>
          <a:p>
            <a:pPr>
              <a:spcBef>
                <a:spcPts val="600"/>
              </a:spcBef>
            </a:pPr>
            <a:r>
              <a:rPr lang="en-US" sz="1400" dirty="0">
                <a:solidFill>
                  <a:schemeClr val="bg1"/>
                </a:solidFill>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a:solidFill>
            <a:schemeClr val="bg1"/>
          </a:solidFill>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a:solidFill>
            <a:schemeClr val="bg1"/>
          </a:solidFill>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a:grpFill/>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a:solidFill>
            <a:schemeClr val="bg1"/>
          </a:solidFill>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a:solidFill>
            <a:schemeClr val="bg1"/>
          </a:solidFill>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a:solidFill>
            <a:schemeClr val="bg1"/>
          </a:solidFill>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a:grpFill/>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a:solidFill>
            <a:schemeClr val="bg1"/>
          </a:solidFill>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a:solidFill>
            <a:schemeClr val="bg1"/>
          </a:solidFill>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a:grpFill/>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a:grpFill/>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a:grpFill/>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a:grpFill/>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a:solidFill>
            <a:schemeClr val="tx1"/>
          </a:solidFill>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a:grpFill/>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a:grpFill/>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a:solidFill>
            <a:schemeClr val="bg1"/>
          </a:solidFill>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a:solidFill>
            <a:schemeClr val="bg1"/>
          </a:solidFill>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a:grpFill/>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a:solidFill>
            <a:schemeClr val="bg1"/>
          </a:solidFill>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a:solidFill>
            <a:schemeClr val="bg1"/>
          </a:solidFill>
          <a:ln>
            <a:solidFill>
              <a:schemeClr val="bg1"/>
            </a:solidFill>
          </a:ln>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a:solidFill>
            <a:schemeClr val="bg1"/>
          </a:solidFill>
          <a:ln>
            <a:solidFill>
              <a:schemeClr val="bg1"/>
            </a:solidFill>
          </a:ln>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a:solidFill>
            <a:schemeClr val="bg1"/>
          </a:solidFill>
          <a:ln>
            <a:solidFill>
              <a:schemeClr val="bg1"/>
            </a:solidFill>
          </a:ln>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a:solidFill>
            <a:schemeClr val="bg1"/>
          </a:solidFill>
          <a:ln>
            <a:solidFill>
              <a:schemeClr val="bg1"/>
            </a:solidFill>
          </a:ln>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a:solidFill>
            <a:schemeClr val="bg1"/>
          </a:solidFill>
          <a:ln>
            <a:solidFill>
              <a:schemeClr val="bg1"/>
            </a:solidFill>
          </a:ln>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a:solidFill>
            <a:schemeClr val="bg1"/>
          </a:solidFill>
          <a:ln>
            <a:solidFill>
              <a:schemeClr val="bg1"/>
            </a:solidFill>
          </a:ln>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7"/>
                                        </p:tgtEl>
                                        <p:attrNameLst>
                                          <p:attrName>style.visibility</p:attrName>
                                        </p:attrNameLst>
                                      </p:cBhvr>
                                      <p:to>
                                        <p:strVal val="visible"/>
                                      </p:to>
                                    </p:set>
                                    <p:animEffect transition="in" filter="fade">
                                      <p:cBhvr>
                                        <p:cTn id="33" dur="500"/>
                                        <p:tgtEl>
                                          <p:spTgt spid="117"/>
                                        </p:tgtEl>
                                      </p:cBhvr>
                                    </p:animEffect>
                                  </p:childTnLst>
                                </p:cTn>
                              </p:par>
                              <p:par>
                                <p:cTn id="34" presetID="10" presetClass="entr" presetSubtype="0" fill="hold"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fade">
                                      <p:cBhvr>
                                        <p:cTn id="36" dur="500"/>
                                        <p:tgtEl>
                                          <p:spTgt spid="1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par>
                                <p:cTn id="43" presetID="10"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500"/>
                                        <p:tgtEl>
                                          <p:spTgt spid="1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7"/>
                                        </p:tgtEl>
                                        <p:attrNameLst>
                                          <p:attrName>style.visibility</p:attrName>
                                        </p:attrNameLst>
                                      </p:cBhvr>
                                      <p:to>
                                        <p:strVal val="visible"/>
                                      </p:to>
                                    </p:set>
                                    <p:animEffect transition="in" filter="fade">
                                      <p:cBhvr>
                                        <p:cTn id="48" dur="500"/>
                                        <p:tgtEl>
                                          <p:spTgt spid="1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fade">
                                      <p:cBhvr>
                                        <p:cTn id="62" dur="500"/>
                                        <p:tgtEl>
                                          <p:spTgt spid="91"/>
                                        </p:tgtEl>
                                      </p:cBhvr>
                                    </p:animEffect>
                                  </p:childTnLst>
                                </p:cTn>
                              </p:par>
                              <p:par>
                                <p:cTn id="63" presetID="10" presetClass="entr" presetSubtype="0" fill="hold" nodeType="withEffect">
                                  <p:stCondLst>
                                    <p:cond delay="0"/>
                                  </p:stCondLst>
                                  <p:childTnLst>
                                    <p:set>
                                      <p:cBhvr>
                                        <p:cTn id="64" dur="1" fill="hold">
                                          <p:stCondLst>
                                            <p:cond delay="0"/>
                                          </p:stCondLst>
                                        </p:cTn>
                                        <p:tgtEl>
                                          <p:spTgt spid="148"/>
                                        </p:tgtEl>
                                        <p:attrNameLst>
                                          <p:attrName>style.visibility</p:attrName>
                                        </p:attrNameLst>
                                      </p:cBhvr>
                                      <p:to>
                                        <p:strVal val="visible"/>
                                      </p:to>
                                    </p:set>
                                    <p:animEffect transition="in" filter="fade">
                                      <p:cBhvr>
                                        <p:cTn id="65" dur="500"/>
                                        <p:tgtEl>
                                          <p:spTgt spid="148"/>
                                        </p:tgtEl>
                                      </p:cBhvr>
                                    </p:animEffect>
                                  </p:childTnLst>
                                </p:cTn>
                              </p:par>
                              <p:par>
                                <p:cTn id="66" presetID="10" presetClass="entr" presetSubtype="0"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10" presetClass="entr" presetSubtype="0" fill="hold" nodeType="withEffect">
                                  <p:stCondLst>
                                    <p:cond delay="0"/>
                                  </p:stCondLst>
                                  <p:childTnLst>
                                    <p:set>
                                      <p:cBhvr>
                                        <p:cTn id="70" dur="1" fill="hold">
                                          <p:stCondLst>
                                            <p:cond delay="0"/>
                                          </p:stCondLst>
                                        </p:cTn>
                                        <p:tgtEl>
                                          <p:spTgt spid="191"/>
                                        </p:tgtEl>
                                        <p:attrNameLst>
                                          <p:attrName>style.visibility</p:attrName>
                                        </p:attrNameLst>
                                      </p:cBhvr>
                                      <p:to>
                                        <p:strVal val="visible"/>
                                      </p:to>
                                    </p:set>
                                    <p:animEffect transition="in" filter="fade">
                                      <p:cBhvr>
                                        <p:cTn id="71" dur="500"/>
                                        <p:tgtEl>
                                          <p:spTgt spid="19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nodeType="withEffect">
                                  <p:stCondLst>
                                    <p:cond delay="0"/>
                                  </p:stCondLst>
                                  <p:childTnLst>
                                    <p:set>
                                      <p:cBhvr>
                                        <p:cTn id="78" dur="1" fill="hold">
                                          <p:stCondLst>
                                            <p:cond delay="0"/>
                                          </p:stCondLst>
                                        </p:cTn>
                                        <p:tgtEl>
                                          <p:spTgt spid="203"/>
                                        </p:tgtEl>
                                        <p:attrNameLst>
                                          <p:attrName>style.visibility</p:attrName>
                                        </p:attrNameLst>
                                      </p:cBhvr>
                                      <p:to>
                                        <p:strVal val="visible"/>
                                      </p:to>
                                    </p:set>
                                    <p:animEffect transition="in" filter="fade">
                                      <p:cBhvr>
                                        <p:cTn id="79" dur="500"/>
                                        <p:tgtEl>
                                          <p:spTgt spid="20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07"/>
                                        </p:tgtEl>
                                        <p:attrNameLst>
                                          <p:attrName>style.visibility</p:attrName>
                                        </p:attrNameLst>
                                      </p:cBhvr>
                                      <p:to>
                                        <p:strVal val="visible"/>
                                      </p:to>
                                    </p:set>
                                    <p:animEffect transition="in" filter="fade">
                                      <p:cBhvr>
                                        <p:cTn id="87" dur="500"/>
                                        <p:tgtEl>
                                          <p:spTgt spid="20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0"/>
                                        </p:tgtEl>
                                        <p:attrNameLst>
                                          <p:attrName>style.visibility</p:attrName>
                                        </p:attrNameLst>
                                      </p:cBhvr>
                                      <p:to>
                                        <p:strVal val="visible"/>
                                      </p:to>
                                    </p:set>
                                    <p:animEffect transition="in" filter="fade">
                                      <p:cBhvr>
                                        <p:cTn id="90" dur="500"/>
                                        <p:tgtEl>
                                          <p:spTgt spid="220"/>
                                        </p:tgtEl>
                                      </p:cBhvr>
                                    </p:animEffect>
                                  </p:childTnLst>
                                </p:cTn>
                              </p:par>
                              <p:par>
                                <p:cTn id="91" presetID="10" presetClass="entr" presetSubtype="0" fill="hold" nodeType="withEffect">
                                  <p:stCondLst>
                                    <p:cond delay="0"/>
                                  </p:stCondLst>
                                  <p:childTnLst>
                                    <p:set>
                                      <p:cBhvr>
                                        <p:cTn id="92" dur="1" fill="hold">
                                          <p:stCondLst>
                                            <p:cond delay="0"/>
                                          </p:stCondLst>
                                        </p:cTn>
                                        <p:tgtEl>
                                          <p:spTgt spid="221"/>
                                        </p:tgtEl>
                                        <p:attrNameLst>
                                          <p:attrName>style.visibility</p:attrName>
                                        </p:attrNameLst>
                                      </p:cBhvr>
                                      <p:to>
                                        <p:strVal val="visible"/>
                                      </p:to>
                                    </p:set>
                                    <p:animEffect transition="in" filter="fade">
                                      <p:cBhvr>
                                        <p:cTn id="93" dur="500"/>
                                        <p:tgtEl>
                                          <p:spTgt spid="221"/>
                                        </p:tgtEl>
                                      </p:cBhvr>
                                    </p:animEffect>
                                  </p:childTnLst>
                                </p:cTn>
                              </p:par>
                              <p:par>
                                <p:cTn id="94" presetID="10" presetClass="entr" presetSubtype="0" fill="hold" nodeType="withEffect">
                                  <p:stCondLst>
                                    <p:cond delay="0"/>
                                  </p:stCondLst>
                                  <p:childTnLst>
                                    <p:set>
                                      <p:cBhvr>
                                        <p:cTn id="95" dur="1" fill="hold">
                                          <p:stCondLst>
                                            <p:cond delay="0"/>
                                          </p:stCondLst>
                                        </p:cTn>
                                        <p:tgtEl>
                                          <p:spTgt spid="232"/>
                                        </p:tgtEl>
                                        <p:attrNameLst>
                                          <p:attrName>style.visibility</p:attrName>
                                        </p:attrNameLst>
                                      </p:cBhvr>
                                      <p:to>
                                        <p:strVal val="visible"/>
                                      </p:to>
                                    </p:set>
                                    <p:animEffect transition="in" filter="fade">
                                      <p:cBhvr>
                                        <p:cTn id="96" dur="500"/>
                                        <p:tgtEl>
                                          <p:spTgt spid="232"/>
                                        </p:tgtEl>
                                      </p:cBhvr>
                                    </p:animEffect>
                                  </p:childTnLst>
                                </p:cTn>
                              </p:par>
                              <p:par>
                                <p:cTn id="97" presetID="10" presetClass="entr" presetSubtype="0" fill="hold" nodeType="withEffect">
                                  <p:stCondLst>
                                    <p:cond delay="0"/>
                                  </p:stCondLst>
                                  <p:childTnLst>
                                    <p:set>
                                      <p:cBhvr>
                                        <p:cTn id="98" dur="1" fill="hold">
                                          <p:stCondLst>
                                            <p:cond delay="0"/>
                                          </p:stCondLst>
                                        </p:cTn>
                                        <p:tgtEl>
                                          <p:spTgt spid="233"/>
                                        </p:tgtEl>
                                        <p:attrNameLst>
                                          <p:attrName>style.visibility</p:attrName>
                                        </p:attrNameLst>
                                      </p:cBhvr>
                                      <p:to>
                                        <p:strVal val="visible"/>
                                      </p:to>
                                    </p:set>
                                    <p:animEffect transition="in" filter="fade">
                                      <p:cBhvr>
                                        <p:cTn id="99" dur="500"/>
                                        <p:tgtEl>
                                          <p:spTgt spid="233"/>
                                        </p:tgtEl>
                                      </p:cBhvr>
                                    </p:animEffect>
                                  </p:childTnLst>
                                </p:cTn>
                              </p:par>
                              <p:par>
                                <p:cTn id="100" presetID="10" presetClass="entr" presetSubtype="0" fill="hold" nodeType="withEffect">
                                  <p:stCondLst>
                                    <p:cond delay="0"/>
                                  </p:stCondLst>
                                  <p:childTnLst>
                                    <p:set>
                                      <p:cBhvr>
                                        <p:cTn id="101" dur="1" fill="hold">
                                          <p:stCondLst>
                                            <p:cond delay="0"/>
                                          </p:stCondLst>
                                        </p:cTn>
                                        <p:tgtEl>
                                          <p:spTgt spid="238"/>
                                        </p:tgtEl>
                                        <p:attrNameLst>
                                          <p:attrName>style.visibility</p:attrName>
                                        </p:attrNameLst>
                                      </p:cBhvr>
                                      <p:to>
                                        <p:strVal val="visible"/>
                                      </p:to>
                                    </p:set>
                                    <p:animEffect transition="in" filter="fade">
                                      <p:cBhvr>
                                        <p:cTn id="10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52" grpId="0" animBg="1"/>
      <p:bldP spid="58" grpId="0" animBg="1"/>
      <p:bldP spid="87" grpId="0" animBg="1"/>
      <p:bldP spid="117" grpId="0" animBg="1"/>
      <p:bldP spid="146" grpId="0" animBg="1"/>
      <p:bldP spid="116" grpId="0" animBg="1"/>
      <p:bldP spid="147" grpId="0" animBg="1"/>
      <p:bldP spid="91" grpId="0" animBg="1"/>
      <p:bldP spid="206" grpId="0" animBg="1"/>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A materialized view pre-computes, stores, and maintains its data like a table. </a:t>
            </a:r>
          </a:p>
          <a:p>
            <a:pPr>
              <a:spcBef>
                <a:spcPts val="600"/>
              </a:spcBef>
            </a:pPr>
            <a:r>
              <a:rPr lang="en-US" sz="1765" dirty="0">
                <a:solidFill>
                  <a:schemeClr val="bg1"/>
                </a:solidFill>
                <a:latin typeface="+mn-lt"/>
              </a:rPr>
              <a:t>Materialized views are automatically updated when data in underlying tables are changed. This is a synchronous operation that occurs as soon as the data is changed.</a:t>
            </a:r>
          </a:p>
          <a:p>
            <a:pPr>
              <a:spcBef>
                <a:spcPts val="600"/>
              </a:spcBef>
            </a:pPr>
            <a:r>
              <a:rPr lang="en-US" sz="1765" dirty="0">
                <a:solidFill>
                  <a:schemeClr val="bg1"/>
                </a:solidFill>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schemeClr val="bg1"/>
                </a:solidFill>
                <a:latin typeface="+mn-lt"/>
              </a:rPr>
              <a:t>Supported aggregations: MAX, MIN, AVG, COUNT, COUNT_BIG, SUM, VAR, STDEV</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solidFill>
                  <a:schemeClr val="bg1"/>
                </a:solidFill>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indexed view</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CREATE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MATERIALIZED VIEW</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vw_Orders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WITH</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   DISTRIBUTION = ROUND_ROBIN </a:t>
            </a:r>
            <a:r>
              <a:rPr lang="en-US" sz="1372" kern="0" dirty="0">
                <a:solidFill>
                  <a:srgbClr val="FFFFFF">
                    <a:lumMod val="75000"/>
                  </a:srgbClr>
                </a:solidFill>
                <a:latin typeface="Calibri" panose="020F0502020204030204" pitchFamily="34" charset="0"/>
                <a:cs typeface="Calibri" panose="020F0502020204030204" pitchFamily="34" charset="0"/>
              </a:rPr>
              <a:t>|</a:t>
            </a:r>
            <a:endParaRPr lang="en-US" sz="1372" kern="0" dirty="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dirty="0">
                <a:solidFill>
                  <a:srgbClr val="FFFFFF">
                    <a:lumMod val="65000"/>
                  </a:srgbClr>
                </a:solidFill>
                <a:latin typeface="Calibri" panose="020F0502020204030204" pitchFamily="34" charset="0"/>
                <a:cs typeface="Calibri" panose="020F0502020204030204" pitchFamily="34" charset="0"/>
              </a:rPr>
              <a:t>   HASH(</a:t>
            </a:r>
            <a:r>
              <a:rPr lang="en-US" sz="1372" kern="0" dirty="0" err="1">
                <a:solidFill>
                  <a:srgbClr val="FFFFFF">
                    <a:lumMod val="65000"/>
                  </a:srgbClr>
                </a:solidFill>
                <a:latin typeface="Calibri" panose="020F0502020204030204" pitchFamily="34" charset="0"/>
                <a:cs typeface="Calibri" panose="020F0502020204030204" pitchFamily="34" charset="0"/>
              </a:rPr>
              <a:t>ProductID</a:t>
            </a:r>
            <a:r>
              <a:rPr lang="en-US" sz="1372" kern="0" dirty="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AS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    SELECT</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SUM(</a:t>
            </a:r>
            <a:r>
              <a:rPr lang="en-US" sz="1372" kern="0" dirty="0" err="1">
                <a:solidFill>
                  <a:srgbClr val="000000"/>
                </a:solidFill>
                <a:latin typeface="Calibri" panose="020F0502020204030204" pitchFamily="34" charset="0"/>
                <a:cs typeface="Calibri" panose="020F0502020204030204" pitchFamily="34" charset="0"/>
              </a:rPr>
              <a:t>UnitPrice</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OrderQty</a:t>
            </a:r>
            <a:r>
              <a:rPr lang="en-US" sz="1372" kern="0" dirty="0">
                <a:solidFill>
                  <a:srgbClr val="000000"/>
                </a:solidFill>
                <a:latin typeface="Calibri" panose="020F0502020204030204" pitchFamily="34" charset="0"/>
                <a:cs typeface="Calibri" panose="020F0502020204030204" pitchFamily="34" charset="0"/>
              </a:rPr>
              <a:t>) AS Revenue</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COUNT_BIG(*) AS </a:t>
            </a:r>
            <a:r>
              <a:rPr lang="en-US" sz="1372" kern="0" dirty="0" err="1">
                <a:solidFill>
                  <a:srgbClr val="000000"/>
                </a:solidFill>
                <a:latin typeface="Calibri" panose="020F0502020204030204" pitchFamily="34" charset="0"/>
                <a:cs typeface="Calibri" panose="020F0502020204030204" pitchFamily="34" charset="0"/>
              </a:rPr>
              <a:t>OrderCount</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FROM</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SalesOrderDetail</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GROUP  BY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GO</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DISABLE;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REBUILD;</a:t>
            </a:r>
            <a:endParaRPr lang="en-US" sz="1372"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14111"/>
          </a:xfrm>
        </p:spPr>
        <p:txBody>
          <a:bodyPr/>
          <a:lstStyle/>
          <a:p>
            <a:pPr marL="241254" marR="296488" indent="-229191" algn="just">
              <a:lnSpc>
                <a:spcPct val="80000"/>
              </a:lnSpc>
              <a:spcBef>
                <a:spcPts val="765"/>
              </a:spcBef>
              <a:buFont typeface="Arial"/>
              <a:buChar char="•"/>
              <a:tabLst>
                <a:tab pos="241889" algn="l"/>
              </a:tabLst>
            </a:pPr>
            <a:r>
              <a:rPr lang="en-US" sz="2353" spc="-25" dirty="0">
                <a:solidFill>
                  <a:schemeClr val="bg1"/>
                </a:solidFill>
                <a:latin typeface="+mn-lt"/>
                <a:cs typeface="Calibri"/>
              </a:rPr>
              <a:t>Materialized </a:t>
            </a:r>
            <a:r>
              <a:rPr lang="en-US" sz="2353" spc="-15" dirty="0">
                <a:solidFill>
                  <a:schemeClr val="bg1"/>
                </a:solidFill>
                <a:latin typeface="+mn-lt"/>
                <a:cs typeface="Calibri"/>
              </a:rPr>
              <a:t>views </a:t>
            </a:r>
            <a:r>
              <a:rPr lang="en-US" sz="2353" spc="-10" dirty="0">
                <a:solidFill>
                  <a:schemeClr val="bg1"/>
                </a:solidFill>
                <a:latin typeface="+mn-lt"/>
                <a:cs typeface="Calibri"/>
              </a:rPr>
              <a:t>cache </a:t>
            </a:r>
            <a:r>
              <a:rPr lang="en-US" sz="2353" spc="-5" dirty="0">
                <a:solidFill>
                  <a:schemeClr val="bg1"/>
                </a:solidFill>
                <a:latin typeface="+mn-lt"/>
                <a:cs typeface="Calibri"/>
              </a:rPr>
              <a:t>the </a:t>
            </a:r>
            <a:r>
              <a:rPr lang="en-US" sz="2353" spc="-10" dirty="0">
                <a:solidFill>
                  <a:schemeClr val="bg1"/>
                </a:solidFill>
                <a:latin typeface="+mn-lt"/>
                <a:cs typeface="Calibri"/>
              </a:rPr>
              <a:t>schema </a:t>
            </a:r>
            <a:r>
              <a:rPr lang="en-US" sz="2353" spc="-5" dirty="0">
                <a:solidFill>
                  <a:schemeClr val="bg1"/>
                </a:solidFill>
                <a:latin typeface="+mn-lt"/>
                <a:cs typeface="Calibri"/>
              </a:rPr>
              <a:t>and </a:t>
            </a:r>
            <a:r>
              <a:rPr lang="en-US" sz="2353" spc="-20" dirty="0">
                <a:solidFill>
                  <a:schemeClr val="bg1"/>
                </a:solidFill>
                <a:latin typeface="+mn-lt"/>
                <a:cs typeface="Calibri"/>
              </a:rPr>
              <a:t>data </a:t>
            </a:r>
            <a:r>
              <a:rPr lang="en-US" sz="2353" spc="-25" dirty="0">
                <a:solidFill>
                  <a:schemeClr val="bg1"/>
                </a:solidFill>
                <a:latin typeface="+mn-lt"/>
                <a:cs typeface="Calibri"/>
              </a:rPr>
              <a:t>for </a:t>
            </a:r>
            <a:r>
              <a:rPr lang="en-US" sz="2353" spc="-5" dirty="0">
                <a:solidFill>
                  <a:schemeClr val="bg1"/>
                </a:solidFill>
                <a:latin typeface="+mn-lt"/>
                <a:cs typeface="Calibri"/>
              </a:rPr>
              <a:t>a </a:t>
            </a:r>
            <a:r>
              <a:rPr lang="en-US" sz="2353" spc="-10" dirty="0">
                <a:solidFill>
                  <a:schemeClr val="bg1"/>
                </a:solidFill>
                <a:latin typeface="+mn-lt"/>
                <a:cs typeface="Calibri"/>
              </a:rPr>
              <a:t>view </a:t>
            </a:r>
            <a:r>
              <a:rPr lang="en-US" sz="2353" spc="-5" dirty="0">
                <a:solidFill>
                  <a:schemeClr val="bg1"/>
                </a:solidFill>
                <a:latin typeface="+mn-lt"/>
                <a:cs typeface="Calibri"/>
              </a:rPr>
              <a:t>in </a:t>
            </a:r>
            <a:r>
              <a:rPr lang="en-US" sz="2353" spc="-20" dirty="0">
                <a:solidFill>
                  <a:schemeClr val="bg1"/>
                </a:solidFill>
                <a:latin typeface="+mn-lt"/>
                <a:cs typeface="Calibri"/>
              </a:rPr>
              <a:t>DW </a:t>
            </a:r>
            <a:r>
              <a:rPr lang="en-US" sz="2353" spc="-15" dirty="0">
                <a:solidFill>
                  <a:schemeClr val="bg1"/>
                </a:solidFill>
                <a:latin typeface="+mn-lt"/>
                <a:cs typeface="Calibri"/>
              </a:rPr>
              <a:t>remote  </a:t>
            </a:r>
            <a:r>
              <a:rPr lang="en-US" sz="2353" spc="-25" dirty="0">
                <a:solidFill>
                  <a:schemeClr val="bg1"/>
                </a:solidFill>
                <a:latin typeface="+mn-lt"/>
                <a:cs typeface="Calibri"/>
              </a:rPr>
              <a:t>storage. </a:t>
            </a:r>
            <a:r>
              <a:rPr lang="en-US" sz="2353" spc="-10" dirty="0">
                <a:solidFill>
                  <a:schemeClr val="bg1"/>
                </a:solidFill>
                <a:latin typeface="+mn-lt"/>
                <a:cs typeface="Calibri"/>
              </a:rPr>
              <a:t>They </a:t>
            </a:r>
            <a:r>
              <a:rPr lang="en-US" sz="2353" spc="-20" dirty="0">
                <a:solidFill>
                  <a:schemeClr val="bg1"/>
                </a:solidFill>
                <a:latin typeface="+mn-lt"/>
                <a:cs typeface="Calibri"/>
              </a:rPr>
              <a:t>are </a:t>
            </a:r>
            <a:r>
              <a:rPr lang="en-US" sz="2353" spc="-10" dirty="0">
                <a:solidFill>
                  <a:schemeClr val="bg1"/>
                </a:solidFill>
                <a:latin typeface="+mn-lt"/>
                <a:cs typeface="Calibri"/>
              </a:rPr>
              <a:t>useful </a:t>
            </a:r>
            <a:r>
              <a:rPr lang="en-US" sz="2353" spc="-25" dirty="0">
                <a:solidFill>
                  <a:schemeClr val="bg1"/>
                </a:solidFill>
                <a:latin typeface="+mn-lt"/>
                <a:cs typeface="Calibri"/>
              </a:rPr>
              <a:t>for </a:t>
            </a:r>
            <a:r>
              <a:rPr lang="en-US" sz="2353" spc="-15" dirty="0">
                <a:solidFill>
                  <a:schemeClr val="bg1"/>
                </a:solidFill>
                <a:latin typeface="+mn-lt"/>
                <a:cs typeface="Calibri"/>
              </a:rPr>
              <a:t>improving </a:t>
            </a:r>
            <a:r>
              <a:rPr lang="en-US" sz="2353" spc="-5" dirty="0">
                <a:solidFill>
                  <a:schemeClr val="bg1"/>
                </a:solidFill>
                <a:latin typeface="+mn-lt"/>
                <a:cs typeface="Calibri"/>
              </a:rPr>
              <a:t>the </a:t>
            </a:r>
            <a:r>
              <a:rPr lang="en-US" sz="2353" spc="-15" dirty="0">
                <a:solidFill>
                  <a:schemeClr val="bg1"/>
                </a:solidFill>
                <a:latin typeface="+mn-lt"/>
                <a:cs typeface="Calibri"/>
              </a:rPr>
              <a:t>performance </a:t>
            </a:r>
            <a:r>
              <a:rPr lang="en-US" sz="2353" spc="-5" dirty="0">
                <a:solidFill>
                  <a:schemeClr val="bg1"/>
                </a:solidFill>
                <a:latin typeface="+mn-lt"/>
                <a:cs typeface="Calibri"/>
              </a:rPr>
              <a:t>of </a:t>
            </a:r>
            <a:r>
              <a:rPr lang="en-US" sz="2353" dirty="0">
                <a:solidFill>
                  <a:schemeClr val="bg1"/>
                </a:solidFill>
                <a:latin typeface="+mn-lt"/>
                <a:cs typeface="Calibri"/>
              </a:rPr>
              <a:t>‘SELECT’  </a:t>
            </a:r>
            <a:r>
              <a:rPr lang="en-US" sz="2353" spc="-20" dirty="0">
                <a:solidFill>
                  <a:schemeClr val="bg1"/>
                </a:solidFill>
                <a:latin typeface="+mn-lt"/>
                <a:cs typeface="Calibri"/>
              </a:rPr>
              <a:t>statement </a:t>
            </a:r>
            <a:r>
              <a:rPr lang="en-US" sz="2353" spc="-10" dirty="0">
                <a:solidFill>
                  <a:schemeClr val="bg1"/>
                </a:solidFill>
                <a:latin typeface="+mn-lt"/>
                <a:cs typeface="Calibri"/>
              </a:rPr>
              <a:t>queries that </a:t>
            </a:r>
            <a:r>
              <a:rPr lang="en-US" sz="2353" spc="-5" dirty="0">
                <a:solidFill>
                  <a:schemeClr val="bg1"/>
                </a:solidFill>
                <a:latin typeface="+mn-lt"/>
                <a:cs typeface="Calibri"/>
              </a:rPr>
              <a:t>include</a:t>
            </a:r>
            <a:r>
              <a:rPr lang="en-US" sz="2353" spc="105" dirty="0">
                <a:solidFill>
                  <a:schemeClr val="bg1"/>
                </a:solidFill>
                <a:latin typeface="+mn-lt"/>
                <a:cs typeface="Calibri"/>
              </a:rPr>
              <a:t> </a:t>
            </a:r>
            <a:r>
              <a:rPr lang="en-US" sz="2353" spc="-15" dirty="0">
                <a:solidFill>
                  <a:schemeClr val="bg1"/>
                </a:solidFill>
                <a:latin typeface="+mn-lt"/>
                <a:cs typeface="Calibri"/>
              </a:rPr>
              <a:t>aggregations</a:t>
            </a:r>
          </a:p>
          <a:p>
            <a:pPr marL="12063" marR="296488" indent="0" algn="just">
              <a:lnSpc>
                <a:spcPct val="80000"/>
              </a:lnSpc>
              <a:spcBef>
                <a:spcPts val="765"/>
              </a:spcBef>
              <a:buNone/>
              <a:tabLst>
                <a:tab pos="241889" algn="l"/>
              </a:tabLst>
            </a:pPr>
            <a:endParaRPr lang="en-US" sz="2353" dirty="0">
              <a:solidFill>
                <a:schemeClr val="bg1"/>
              </a:solidFill>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solidFill>
                  <a:schemeClr val="bg1"/>
                </a:solidFill>
                <a:latin typeface="+mn-lt"/>
                <a:cs typeface="Calibri"/>
              </a:rPr>
              <a:t>Materialized </a:t>
            </a:r>
            <a:r>
              <a:rPr lang="en-US" sz="2353" spc="-15" dirty="0">
                <a:solidFill>
                  <a:schemeClr val="bg1"/>
                </a:solidFill>
                <a:latin typeface="+mn-lt"/>
                <a:cs typeface="Calibri"/>
              </a:rPr>
              <a:t>views are automatically updated </a:t>
            </a:r>
            <a:r>
              <a:rPr lang="en-US" sz="2353" spc="-5" dirty="0">
                <a:solidFill>
                  <a:schemeClr val="bg1"/>
                </a:solidFill>
                <a:latin typeface="+mn-lt"/>
                <a:cs typeface="Calibri"/>
              </a:rPr>
              <a:t>when </a:t>
            </a:r>
            <a:r>
              <a:rPr lang="en-US" sz="2353" spc="-20" dirty="0">
                <a:solidFill>
                  <a:schemeClr val="bg1"/>
                </a:solidFill>
                <a:latin typeface="+mn-lt"/>
                <a:cs typeface="Calibri"/>
              </a:rPr>
              <a:t>data </a:t>
            </a:r>
            <a:r>
              <a:rPr lang="en-US" sz="2353" spc="-5" dirty="0">
                <a:solidFill>
                  <a:schemeClr val="bg1"/>
                </a:solidFill>
                <a:latin typeface="+mn-lt"/>
                <a:cs typeface="Calibri"/>
              </a:rPr>
              <a:t>in </a:t>
            </a:r>
            <a:r>
              <a:rPr lang="en-US" sz="2353" spc="-10" dirty="0">
                <a:solidFill>
                  <a:schemeClr val="bg1"/>
                </a:solidFill>
                <a:latin typeface="+mn-lt"/>
                <a:cs typeface="Calibri"/>
              </a:rPr>
              <a:t>underlying  tables </a:t>
            </a:r>
            <a:r>
              <a:rPr lang="en-US" sz="2353" spc="-15" dirty="0">
                <a:solidFill>
                  <a:schemeClr val="bg1"/>
                </a:solidFill>
                <a:latin typeface="+mn-lt"/>
                <a:cs typeface="Calibri"/>
              </a:rPr>
              <a:t>are </a:t>
            </a:r>
            <a:r>
              <a:rPr lang="en-US" sz="2353" spc="-5" dirty="0">
                <a:solidFill>
                  <a:schemeClr val="bg1"/>
                </a:solidFill>
                <a:latin typeface="+mn-lt"/>
                <a:cs typeface="Calibri"/>
              </a:rPr>
              <a:t>changed. This is a </a:t>
            </a:r>
            <a:r>
              <a:rPr lang="en-US" sz="2353" spc="-15" dirty="0">
                <a:solidFill>
                  <a:schemeClr val="bg1"/>
                </a:solidFill>
                <a:latin typeface="+mn-lt"/>
                <a:cs typeface="Calibri"/>
              </a:rPr>
              <a:t>synchronous operation </a:t>
            </a:r>
            <a:r>
              <a:rPr lang="en-US" sz="2353" spc="-10" dirty="0">
                <a:solidFill>
                  <a:schemeClr val="bg1"/>
                </a:solidFill>
                <a:latin typeface="+mn-lt"/>
                <a:cs typeface="Calibri"/>
              </a:rPr>
              <a:t>that </a:t>
            </a:r>
            <a:r>
              <a:rPr lang="en-US" sz="2353" spc="-15" dirty="0">
                <a:solidFill>
                  <a:schemeClr val="bg1"/>
                </a:solidFill>
                <a:latin typeface="+mn-lt"/>
                <a:cs typeface="Calibri"/>
              </a:rPr>
              <a:t>occurs </a:t>
            </a:r>
            <a:r>
              <a:rPr lang="en-US" sz="2353" spc="-5" dirty="0">
                <a:solidFill>
                  <a:schemeClr val="bg1"/>
                </a:solidFill>
                <a:latin typeface="+mn-lt"/>
                <a:cs typeface="Calibri"/>
              </a:rPr>
              <a:t>as  </a:t>
            </a:r>
            <a:r>
              <a:rPr lang="en-US" sz="2353" spc="-10" dirty="0">
                <a:solidFill>
                  <a:schemeClr val="bg1"/>
                </a:solidFill>
                <a:latin typeface="+mn-lt"/>
                <a:cs typeface="Calibri"/>
              </a:rPr>
              <a:t>soon </a:t>
            </a:r>
            <a:r>
              <a:rPr lang="en-US" sz="2353" spc="-5" dirty="0">
                <a:solidFill>
                  <a:schemeClr val="bg1"/>
                </a:solidFill>
                <a:latin typeface="+mn-lt"/>
                <a:cs typeface="Calibri"/>
              </a:rPr>
              <a:t>as the </a:t>
            </a:r>
            <a:r>
              <a:rPr lang="en-US" sz="2353" spc="-20" dirty="0">
                <a:solidFill>
                  <a:schemeClr val="bg1"/>
                </a:solidFill>
                <a:latin typeface="+mn-lt"/>
                <a:cs typeface="Calibri"/>
              </a:rPr>
              <a:t>data </a:t>
            </a:r>
            <a:r>
              <a:rPr lang="en-US" sz="2353" spc="-5" dirty="0">
                <a:solidFill>
                  <a:schemeClr val="bg1"/>
                </a:solidFill>
                <a:latin typeface="+mn-lt"/>
                <a:cs typeface="Calibri"/>
              </a:rPr>
              <a:t>is</a:t>
            </a:r>
            <a:r>
              <a:rPr lang="en-US" sz="2353" spc="65" dirty="0">
                <a:solidFill>
                  <a:schemeClr val="bg1"/>
                </a:solidFill>
                <a:latin typeface="+mn-lt"/>
                <a:cs typeface="Calibri"/>
              </a:rPr>
              <a:t> </a:t>
            </a:r>
            <a:r>
              <a:rPr lang="en-US" sz="2353" spc="-10" dirty="0">
                <a:solidFill>
                  <a:schemeClr val="bg1"/>
                </a:solidFill>
                <a:latin typeface="+mn-lt"/>
                <a:cs typeface="Calibri"/>
              </a:rPr>
              <a:t>changed.</a:t>
            </a:r>
          </a:p>
          <a:p>
            <a:pPr marL="12063" marR="436796" indent="0" algn="just">
              <a:lnSpc>
                <a:spcPct val="80000"/>
              </a:lnSpc>
              <a:spcBef>
                <a:spcPts val="600"/>
              </a:spcBef>
              <a:buNone/>
              <a:tabLst>
                <a:tab pos="241889" algn="l"/>
              </a:tabLst>
            </a:pPr>
            <a:endParaRPr lang="en-US" sz="2353" dirty="0">
              <a:solidFill>
                <a:schemeClr val="bg1"/>
              </a:solidFill>
              <a:latin typeface="+mn-lt"/>
              <a:cs typeface="Calibri"/>
            </a:endParaRPr>
          </a:p>
          <a:p>
            <a:pPr marL="241254" marR="98406" indent="-229191">
              <a:lnSpc>
                <a:spcPts val="2690"/>
              </a:lnSpc>
              <a:spcBef>
                <a:spcPts val="574"/>
              </a:spcBef>
              <a:buFont typeface="Arial"/>
              <a:buChar char="•"/>
              <a:tabLst>
                <a:tab pos="241889" algn="l"/>
              </a:tabLst>
            </a:pPr>
            <a:r>
              <a:rPr lang="en-US" sz="2353" spc="-10" dirty="0">
                <a:solidFill>
                  <a:schemeClr val="bg1"/>
                </a:solidFill>
                <a:latin typeface="+mn-lt"/>
                <a:cs typeface="Calibri"/>
              </a:rPr>
              <a:t>The auto caching </a:t>
            </a:r>
            <a:r>
              <a:rPr lang="en-US" sz="2353" spc="-5" dirty="0">
                <a:solidFill>
                  <a:schemeClr val="bg1"/>
                </a:solidFill>
                <a:latin typeface="+mn-lt"/>
                <a:cs typeface="Calibri"/>
              </a:rPr>
              <a:t>functionality </a:t>
            </a:r>
            <a:r>
              <a:rPr lang="en-US" sz="2353" spc="-10" dirty="0">
                <a:solidFill>
                  <a:schemeClr val="bg1"/>
                </a:solidFill>
                <a:latin typeface="+mn-lt"/>
                <a:cs typeface="Calibri"/>
              </a:rPr>
              <a:t>allows Synapse </a:t>
            </a:r>
            <a:r>
              <a:rPr lang="en-US" sz="2353" spc="-5" dirty="0">
                <a:solidFill>
                  <a:schemeClr val="bg1"/>
                </a:solidFill>
                <a:latin typeface="+mn-lt"/>
                <a:cs typeface="Calibri"/>
              </a:rPr>
              <a:t>Query </a:t>
            </a:r>
            <a:r>
              <a:rPr lang="en-US" sz="2353" spc="-15" dirty="0">
                <a:solidFill>
                  <a:schemeClr val="bg1"/>
                </a:solidFill>
                <a:latin typeface="+mn-lt"/>
                <a:cs typeface="Calibri"/>
              </a:rPr>
              <a:t>Optimizer </a:t>
            </a:r>
            <a:r>
              <a:rPr lang="en-US" sz="2353" spc="-20" dirty="0">
                <a:solidFill>
                  <a:schemeClr val="bg1"/>
                </a:solidFill>
                <a:latin typeface="+mn-lt"/>
                <a:cs typeface="Calibri"/>
              </a:rPr>
              <a:t>to  </a:t>
            </a:r>
            <a:r>
              <a:rPr lang="en-US" sz="2353" spc="-10" dirty="0">
                <a:solidFill>
                  <a:schemeClr val="bg1"/>
                </a:solidFill>
                <a:latin typeface="+mn-lt"/>
                <a:cs typeface="Calibri"/>
              </a:rPr>
              <a:t>consider using </a:t>
            </a:r>
            <a:r>
              <a:rPr lang="en-US" sz="2353" spc="-25" dirty="0">
                <a:solidFill>
                  <a:schemeClr val="bg1"/>
                </a:solidFill>
                <a:latin typeface="+mn-lt"/>
                <a:cs typeface="Calibri"/>
              </a:rPr>
              <a:t>materialized </a:t>
            </a:r>
            <a:r>
              <a:rPr lang="en-US" sz="2353" spc="-10" dirty="0">
                <a:solidFill>
                  <a:schemeClr val="bg1"/>
                </a:solidFill>
                <a:latin typeface="+mn-lt"/>
                <a:cs typeface="Calibri"/>
              </a:rPr>
              <a:t>view </a:t>
            </a:r>
            <a:r>
              <a:rPr lang="en-US" sz="2353" spc="-15" dirty="0">
                <a:solidFill>
                  <a:schemeClr val="bg1"/>
                </a:solidFill>
                <a:latin typeface="+mn-lt"/>
                <a:cs typeface="Calibri"/>
              </a:rPr>
              <a:t>even </a:t>
            </a:r>
            <a:r>
              <a:rPr lang="en-US" sz="2353" spc="-5" dirty="0">
                <a:solidFill>
                  <a:schemeClr val="bg1"/>
                </a:solidFill>
                <a:latin typeface="+mn-lt"/>
                <a:cs typeface="Calibri"/>
              </a:rPr>
              <a:t>if </a:t>
            </a:r>
            <a:r>
              <a:rPr lang="en-US" sz="2353" spc="-10" dirty="0">
                <a:solidFill>
                  <a:schemeClr val="bg1"/>
                </a:solidFill>
                <a:latin typeface="+mn-lt"/>
                <a:cs typeface="Calibri"/>
              </a:rPr>
              <a:t>the view </a:t>
            </a:r>
            <a:r>
              <a:rPr lang="en-US" sz="2353" spc="-5" dirty="0">
                <a:solidFill>
                  <a:schemeClr val="bg1"/>
                </a:solidFill>
                <a:latin typeface="+mn-lt"/>
                <a:cs typeface="Calibri"/>
              </a:rPr>
              <a:t>is </a:t>
            </a:r>
            <a:r>
              <a:rPr lang="en-US" sz="2353" spc="-10" dirty="0">
                <a:solidFill>
                  <a:schemeClr val="bg1"/>
                </a:solidFill>
                <a:latin typeface="+mn-lt"/>
                <a:cs typeface="Calibri"/>
              </a:rPr>
              <a:t>not </a:t>
            </a:r>
            <a:r>
              <a:rPr lang="en-US" sz="2353" spc="-20" dirty="0">
                <a:solidFill>
                  <a:schemeClr val="bg1"/>
                </a:solidFill>
                <a:latin typeface="+mn-lt"/>
                <a:cs typeface="Calibri"/>
              </a:rPr>
              <a:t>referenced </a:t>
            </a:r>
            <a:r>
              <a:rPr lang="en-US" sz="2353" spc="-5" dirty="0">
                <a:solidFill>
                  <a:schemeClr val="bg1"/>
                </a:solidFill>
                <a:latin typeface="+mn-lt"/>
                <a:cs typeface="Calibri"/>
              </a:rPr>
              <a:t>in the  </a:t>
            </a:r>
            <a:r>
              <a:rPr lang="en-US" sz="2353" spc="-35" dirty="0">
                <a:solidFill>
                  <a:schemeClr val="bg1"/>
                </a:solidFill>
                <a:latin typeface="+mn-lt"/>
                <a:cs typeface="Calibri"/>
              </a:rPr>
              <a:t>query</a:t>
            </a:r>
          </a:p>
          <a:p>
            <a:pPr marL="12063" marR="98406" indent="0">
              <a:lnSpc>
                <a:spcPts val="2690"/>
              </a:lnSpc>
              <a:spcBef>
                <a:spcPts val="574"/>
              </a:spcBef>
              <a:buNone/>
              <a:tabLst>
                <a:tab pos="241889" algn="l"/>
              </a:tabLst>
            </a:pPr>
            <a:endParaRPr lang="en-US" sz="2353" dirty="0">
              <a:solidFill>
                <a:schemeClr val="bg1"/>
              </a:solidFill>
              <a:latin typeface="+mn-lt"/>
              <a:cs typeface="Calibri"/>
            </a:endParaRPr>
          </a:p>
          <a:p>
            <a:pPr marL="241254" marR="5079" indent="-229191">
              <a:lnSpc>
                <a:spcPts val="3019"/>
              </a:lnSpc>
              <a:spcBef>
                <a:spcPts val="1010"/>
              </a:spcBef>
              <a:buFont typeface="Arial"/>
              <a:buChar char="•"/>
              <a:tabLst>
                <a:tab pos="241889" algn="l"/>
              </a:tabLst>
            </a:pPr>
            <a:r>
              <a:rPr lang="en-US" sz="2353" spc="-10" dirty="0">
                <a:solidFill>
                  <a:schemeClr val="bg1"/>
                </a:solidFill>
                <a:latin typeface="+mn-lt"/>
                <a:cs typeface="Calibri"/>
              </a:rPr>
              <a:t>Supported </a:t>
            </a:r>
            <a:r>
              <a:rPr lang="en-US" sz="2353" spc="-15" dirty="0">
                <a:solidFill>
                  <a:schemeClr val="bg1"/>
                </a:solidFill>
                <a:latin typeface="+mn-lt"/>
                <a:cs typeface="Calibri"/>
              </a:rPr>
              <a:t>aggregations: </a:t>
            </a:r>
            <a:r>
              <a:rPr lang="en-US" sz="2353" spc="-5" dirty="0">
                <a:solidFill>
                  <a:schemeClr val="bg1"/>
                </a:solidFill>
                <a:latin typeface="+mn-lt"/>
                <a:cs typeface="Calibri"/>
              </a:rPr>
              <a:t>MAX, MIN, </a:t>
            </a:r>
            <a:r>
              <a:rPr lang="en-US" sz="2353" spc="-45" dirty="0">
                <a:solidFill>
                  <a:schemeClr val="bg1"/>
                </a:solidFill>
                <a:latin typeface="+mn-lt"/>
                <a:cs typeface="Calibri"/>
              </a:rPr>
              <a:t>AVG, </a:t>
            </a:r>
            <a:r>
              <a:rPr lang="en-US" sz="2353" spc="-60" dirty="0">
                <a:solidFill>
                  <a:schemeClr val="bg1"/>
                </a:solidFill>
                <a:latin typeface="+mn-lt"/>
                <a:cs typeface="Calibri"/>
              </a:rPr>
              <a:t>COUNT, </a:t>
            </a:r>
            <a:r>
              <a:rPr lang="en-US" sz="2353" spc="-10" dirty="0">
                <a:solidFill>
                  <a:schemeClr val="bg1"/>
                </a:solidFill>
                <a:latin typeface="+mn-lt"/>
                <a:cs typeface="Calibri"/>
              </a:rPr>
              <a:t>COUNT_BIG, SUM,  </a:t>
            </a:r>
            <a:r>
              <a:rPr lang="en-US" sz="2353" spc="-40" dirty="0">
                <a:solidFill>
                  <a:schemeClr val="bg1"/>
                </a:solidFill>
                <a:latin typeface="+mn-lt"/>
                <a:cs typeface="Calibri"/>
              </a:rPr>
              <a:t>VAR,</a:t>
            </a:r>
            <a:r>
              <a:rPr lang="en-US" sz="2353" spc="10" dirty="0">
                <a:solidFill>
                  <a:schemeClr val="bg1"/>
                </a:solidFill>
                <a:latin typeface="+mn-lt"/>
                <a:cs typeface="Calibri"/>
              </a:rPr>
              <a:t> </a:t>
            </a:r>
            <a:r>
              <a:rPr lang="en-US" sz="2353" spc="-15" dirty="0">
                <a:solidFill>
                  <a:schemeClr val="bg1"/>
                </a:solidFill>
                <a:latin typeface="+mn-lt"/>
                <a:cs typeface="Calibri"/>
              </a:rPr>
              <a:t>STDEV</a:t>
            </a:r>
            <a:endParaRPr lang="en-US" sz="2353" dirty="0">
              <a:solidFill>
                <a:schemeClr val="bg1"/>
              </a:solidFill>
              <a:latin typeface="+mn-lt"/>
              <a:cs typeface="Calibri"/>
            </a:endParaRPr>
          </a:p>
          <a:p>
            <a:endParaRPr lang="en-US" sz="2353" dirty="0">
              <a:solidFill>
                <a:schemeClr val="bg1"/>
              </a:solidFill>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dirty="0">
                <a:solidFill>
                  <a:schemeClr val="bg1"/>
                </a:solidFill>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bold"/>
                <a:cs typeface="Segoe UI Semilight" panose="020B0402040204020203" pitchFamily="34" charset="0"/>
              </a:rPr>
              <a:t>Execution time</a:t>
            </a:r>
            <a:r>
              <a:rPr lang="en-US" sz="1568" dirty="0">
                <a:solidFill>
                  <a:schemeClr val="bg1"/>
                </a:solidFill>
                <a:latin typeface="Segoe UI Semilight" panose="020B0402040204020203" pitchFamily="34" charset="0"/>
                <a:cs typeface="Segoe UI Semilight" panose="020B0402040204020203" pitchFamily="34" charset="0"/>
              </a:rPr>
              <a:t>: </a:t>
            </a:r>
            <a:r>
              <a:rPr lang="en-US" sz="1568" dirty="0">
                <a:solidFill>
                  <a:schemeClr val="accent5"/>
                </a:solidFill>
                <a:latin typeface="Segoe UI Semilight" panose="020B0402040204020203" pitchFamily="34" charset="0"/>
                <a:cs typeface="Segoe UI Semilight" panose="020B0402040204020203" pitchFamily="34" charset="0"/>
              </a:rPr>
              <a:t>103 seconds</a:t>
            </a:r>
            <a:br>
              <a:rPr lang="en-US" sz="1568" dirty="0">
                <a:solidFill>
                  <a:schemeClr val="bg1"/>
                </a:solidFill>
                <a:latin typeface="Segoe UI Semilight" panose="020B0402040204020203" pitchFamily="34" charset="0"/>
                <a:cs typeface="Segoe UI Semilight" panose="020B0402040204020203" pitchFamily="34" charset="0"/>
              </a:rPr>
            </a:br>
            <a:r>
              <a:rPr lang="en-US" sz="1568" dirty="0">
                <a:solidFill>
                  <a:schemeClr val="bg1"/>
                </a:solidFill>
                <a:latin typeface="Segoe UI Semilight" panose="020B0402040204020203" pitchFamily="34" charset="0"/>
                <a:cs typeface="Segoe UI Semilight" panose="020B0402040204020203" pitchFamily="34" charset="0"/>
              </a:rPr>
              <a:t>Lots of data shuffles and joins needed to complete query</a:t>
            </a:r>
            <a:endParaRPr lang="en-US" sz="1765" dirty="0">
              <a:solidFill>
                <a:schemeClr val="bg1"/>
              </a:solidFill>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light" panose="020B0402040204020203" pitchFamily="34" charset="0"/>
                <a:cs typeface="Segoe UI Semilight" panose="020B0402040204020203" pitchFamily="34" charset="0"/>
              </a:rPr>
              <a:t>No relevant materialized views created on the data warehouse</a:t>
            </a:r>
            <a:endParaRPr lang="en-US" sz="1765"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43088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Table design </a:t>
            </a:r>
            <a:r>
              <a:rPr lang="en-US" sz="2400" dirty="0">
                <a:solidFill>
                  <a:prstClr val="white"/>
                </a:solidFill>
                <a:latin typeface="Segoe UI"/>
              </a:rPr>
              <a:t>- Distributions and partitions.</a:t>
            </a:r>
            <a:endParaRPr kumimoji="0" lang="en-US" sz="2400" b="0" i="0" u="none" strike="noStrike" kern="1200" cap="none" spc="0" normalizeH="0" baseline="0" noProof="0" dirty="0">
              <a:ln>
                <a:noFill/>
              </a:ln>
              <a:solidFill>
                <a:prstClr val="white"/>
              </a:solidFill>
              <a:effectLst/>
              <a:uLnTx/>
              <a:uFillTx/>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SQL Capabilities </a:t>
            </a:r>
            <a:r>
              <a:rPr lang="en-US" sz="2400" dirty="0">
                <a:solidFill>
                  <a:prstClr val="white"/>
                </a:solidFill>
                <a:latin typeface="Segoe UI"/>
              </a:rPr>
              <a:t>- Windowing, approximate count, group by and JSON support.</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Performance Patterns </a:t>
            </a:r>
            <a:r>
              <a:rPr lang="en-US" sz="2400" dirty="0">
                <a:solidFill>
                  <a:prstClr val="white"/>
                </a:solidFill>
                <a:latin typeface="Segoe UI"/>
              </a:rPr>
              <a:t>- Best practice patterns for performance.</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 Anti-Patterns </a:t>
            </a:r>
            <a:r>
              <a:rPr lang="en-US" sz="2400" dirty="0">
                <a:solidFill>
                  <a:prstClr val="white"/>
                </a:solidFill>
                <a:latin typeface="Segoe UI"/>
              </a:rPr>
              <a:t>– Counter examples that negatively impact performance.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solidFill>
                  <a:schemeClr val="bg1"/>
                </a:solidFill>
                <a:latin typeface="+mn-lt"/>
              </a:rPr>
              <a:t>Now, we add a materialized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722086" y="2480431"/>
            <a:ext cx="6117495" cy="323165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MATERIALIZED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075493"/>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Create materialized view with hash distribution on customer_id column</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80431"/>
            <a:ext cx="4883169" cy="415498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3" y="2079327"/>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solidFill>
                  <a:schemeClr val="bg1"/>
                </a:solidFill>
                <a:latin typeface="+mn-lt"/>
              </a:rPr>
              <a:t>SQL pool query optimizer automatically leverages the materialized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4" y="2516076"/>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516076"/>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1973016"/>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light" panose="020B0402040204020203" pitchFamily="34" charset="0"/>
                <a:cs typeface="Segoe UI Semilight" panose="020B0402040204020203" pitchFamily="34" charset="0"/>
              </a:rPr>
              <a:t>Original query – no changes have been made to query</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bold"/>
                <a:cs typeface="Segoe UI Semilight" panose="020B0402040204020203" pitchFamily="34" charset="0"/>
              </a:rPr>
              <a:t>Execution time</a:t>
            </a:r>
            <a:r>
              <a:rPr lang="en-US" sz="1400" dirty="0">
                <a:solidFill>
                  <a:schemeClr val="bg1"/>
                </a:solidFill>
                <a:latin typeface="Segoe UI Semilight" panose="020B0402040204020203" pitchFamily="34" charset="0"/>
                <a:cs typeface="Segoe UI Semilight" panose="020B0402040204020203" pitchFamily="34" charset="0"/>
              </a:rPr>
              <a:t>: 6 seconds</a:t>
            </a:r>
            <a:br>
              <a:rPr lang="en-US" sz="1400" dirty="0">
                <a:solidFill>
                  <a:schemeClr val="bg1"/>
                </a:solidFill>
                <a:latin typeface="Segoe UI Semilight" panose="020B0402040204020203" pitchFamily="34" charset="0"/>
                <a:cs typeface="Segoe UI Semilight" panose="020B0402040204020203" pitchFamily="34" charset="0"/>
              </a:rPr>
            </a:br>
            <a:r>
              <a:rPr lang="en-US" sz="1400" dirty="0">
                <a:solidFill>
                  <a:schemeClr val="bg1"/>
                </a:solidFill>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chemeClr val="accent5"/>
                </a:solidFill>
                <a:latin typeface="+mn-lt"/>
              </a:rPr>
              <a:t>EXPLAIN</a:t>
            </a:r>
            <a:r>
              <a:rPr lang="en-US" sz="1961" dirty="0">
                <a:solidFill>
                  <a:schemeClr val="bg1"/>
                </a:solidFill>
                <a:latin typeface="+mn-lt"/>
              </a:rPr>
              <a:t> - provides query plan for SQL statement without running the statement; view estimated cost of the query operations.</a:t>
            </a:r>
          </a:p>
          <a:p>
            <a:endParaRPr lang="en-US" sz="1961" dirty="0">
              <a:solidFill>
                <a:schemeClr val="bg1"/>
              </a:solidFill>
              <a:latin typeface="+mn-lt"/>
            </a:endParaRPr>
          </a:p>
          <a:p>
            <a:endParaRPr lang="en-US" sz="1961" dirty="0">
              <a:solidFill>
                <a:schemeClr val="bg1"/>
              </a:solidFill>
              <a:latin typeface="+mn-lt"/>
            </a:endParaRPr>
          </a:p>
          <a:p>
            <a:r>
              <a:rPr lang="en-US" sz="1961" dirty="0">
                <a:solidFill>
                  <a:schemeClr val="accent5"/>
                </a:solidFill>
                <a:latin typeface="+mn-lt"/>
              </a:rPr>
              <a:t>EXPLAIN WITH_RECOMMENDATIONS </a:t>
            </a:r>
            <a:r>
              <a:rPr lang="en-US" sz="1961" dirty="0">
                <a:solidFill>
                  <a:schemeClr val="bg1"/>
                </a:solidFill>
                <a:latin typeface="+mn-lt"/>
              </a:rPr>
              <a:t>- provides query plan with recommendations to optimize the SQL statement performance.</a:t>
            </a:r>
            <a:endParaRPr lang="en-US" sz="1961" dirty="0">
              <a:solidFill>
                <a:schemeClr val="bg1"/>
              </a:solidFill>
            </a:endParaRPr>
          </a:p>
          <a:p>
            <a:endParaRPr lang="en-US" sz="1961" dirty="0">
              <a:solidFill>
                <a:schemeClr val="bg1"/>
              </a:solidFill>
            </a:endParaRPr>
          </a:p>
          <a:p>
            <a:endParaRPr lang="en-US" sz="1961" dirty="0">
              <a:solidFill>
                <a:schemeClr val="bg1"/>
              </a:solidFill>
            </a:endParaRPr>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dirty="0">
                <a:solidFill>
                  <a:schemeClr val="bg1"/>
                </a:solidFill>
              </a:rPr>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solidFill>
            <a:schemeClr val="bg1"/>
          </a:solidFill>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pic>
        <p:nvPicPr>
          <p:cNvPr id="3" name="Picture 2">
            <a:extLst>
              <a:ext uri="{FF2B5EF4-FFF2-40B4-BE49-F238E27FC236}">
                <a16:creationId xmlns:a16="http://schemas.microsoft.com/office/drawing/2014/main" id="{049B8502-4B01-48BB-BFEA-71C0A484C06A}"/>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Create table with index</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a:t>
            </a:r>
            <a:r>
              <a:rPr lang="en-US" sz="1372" dirty="0">
                <a:solidFill>
                  <a:srgbClr val="000000"/>
                </a:solidFill>
                <a:latin typeface="Calibri" panose="020F0502020204030204" pitchFamily="34" charset="0"/>
                <a:cs typeface="Calibri" panose="020F0502020204030204" pitchFamily="34" charset="0"/>
              </a:rPr>
              <a:t> NOT NULL</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Date     </a:t>
            </a:r>
            <a:r>
              <a:rPr lang="en-US" sz="1372" dirty="0" err="1">
                <a:solidFill>
                  <a:srgbClr val="0000FF"/>
                </a:solidFill>
                <a:latin typeface="Calibri" panose="020F0502020204030204" pitchFamily="34" charset="0"/>
                <a:cs typeface="Calibri" panose="020F0502020204030204" pitchFamily="34" charset="0"/>
              </a:rPr>
              <a:t>DATE</a:t>
            </a:r>
            <a:r>
              <a:rPr lang="en-US" sz="1372"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Name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CLUSTERED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COLUMNSTORE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 </a:t>
            </a:r>
            <a:r>
              <a:rPr lang="en-US" sz="1372" dirty="0">
                <a:solidFill>
                  <a:srgbClr val="808080"/>
                </a:solidFill>
                <a:latin typeface="Calibri" panose="020F0502020204030204" pitchFamily="34" charset="0"/>
                <a:cs typeface="Calibri" panose="020F0502020204030204" pitchFamily="34" charset="0"/>
              </a:rPr>
              <a:t>|</a:t>
            </a:r>
          </a:p>
          <a:p>
            <a:pPr defTabSz="914225">
              <a:defRPr/>
            </a:pPr>
            <a:r>
              <a:rPr lang="en-US" sz="1372" dirty="0">
                <a:solidFill>
                  <a:srgbClr val="808080"/>
                </a:solidFill>
                <a:latin typeface="Calibri" panose="020F0502020204030204" pitchFamily="34" charset="0"/>
                <a:cs typeface="Calibri" panose="020F0502020204030204" pitchFamily="34" charset="0"/>
              </a:rPr>
              <a:t>    HEAP |</a:t>
            </a:r>
          </a:p>
          <a:p>
            <a:pPr defTabSz="914225">
              <a:defRPr/>
            </a:pPr>
            <a:r>
              <a:rPr lang="en-US" sz="1372" dirty="0">
                <a:solidFill>
                  <a:srgbClr val="808080"/>
                </a:solidFill>
                <a:latin typeface="Calibri" panose="020F0502020204030204" pitchFamily="34" charset="0"/>
                <a:cs typeface="Calibri" panose="020F0502020204030204" pitchFamily="34" charset="0"/>
              </a:rPr>
              <a:t>    CLUSTERED INDEX (</a:t>
            </a:r>
            <a:r>
              <a:rPr lang="en-US" sz="1372" dirty="0" err="1">
                <a:solidFill>
                  <a:srgbClr val="808080"/>
                </a:solidFill>
                <a:latin typeface="Calibri" panose="020F0502020204030204" pitchFamily="34" charset="0"/>
                <a:cs typeface="Calibri" panose="020F0502020204030204" pitchFamily="34" charset="0"/>
              </a:rPr>
              <a:t>OrderId</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Add non-clustered index to table</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NameIndex</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ON</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FF"/>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Name</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dirty="0">
                <a:solidFill>
                  <a:schemeClr val="accent5"/>
                </a:solidFill>
              </a:rPr>
              <a:t>Clustered </a:t>
            </a:r>
            <a:r>
              <a:rPr lang="en-US" dirty="0" err="1">
                <a:solidFill>
                  <a:schemeClr val="accent5"/>
                </a:solidFill>
              </a:rPr>
              <a:t>Columnstore</a:t>
            </a:r>
            <a:r>
              <a:rPr lang="en-US" dirty="0">
                <a:solidFill>
                  <a:schemeClr val="accent5"/>
                </a:solidFill>
              </a:rPr>
              <a:t> index (Default Primary)</a:t>
            </a:r>
          </a:p>
          <a:p>
            <a:pPr lvl="1"/>
            <a:r>
              <a:rPr lang="en-US" dirty="0">
                <a:solidFill>
                  <a:schemeClr val="bg1"/>
                </a:solidFill>
              </a:rPr>
              <a:t>Highest level of data compression</a:t>
            </a:r>
          </a:p>
          <a:p>
            <a:pPr lvl="1"/>
            <a:r>
              <a:rPr lang="en-US" dirty="0">
                <a:solidFill>
                  <a:schemeClr val="bg1"/>
                </a:solidFill>
              </a:rPr>
              <a:t>Best overall query performance</a:t>
            </a:r>
          </a:p>
          <a:p>
            <a:pPr lvl="1"/>
            <a:endParaRPr lang="en-US" dirty="0">
              <a:solidFill>
                <a:schemeClr val="bg1"/>
              </a:solidFill>
            </a:endParaRPr>
          </a:p>
          <a:p>
            <a:r>
              <a:rPr lang="en-US" dirty="0">
                <a:solidFill>
                  <a:schemeClr val="accent5"/>
                </a:solidFill>
              </a:rPr>
              <a:t>Clustered index (Primary)</a:t>
            </a:r>
          </a:p>
          <a:p>
            <a:pPr lvl="1"/>
            <a:r>
              <a:rPr lang="en-US" dirty="0">
                <a:solidFill>
                  <a:schemeClr val="bg1"/>
                </a:solidFill>
              </a:rPr>
              <a:t>Performant for looking up a single to few rows</a:t>
            </a:r>
          </a:p>
          <a:p>
            <a:pPr lvl="1"/>
            <a:endParaRPr lang="en-US" dirty="0">
              <a:solidFill>
                <a:schemeClr val="bg1"/>
              </a:solidFill>
            </a:endParaRPr>
          </a:p>
          <a:p>
            <a:r>
              <a:rPr lang="en-US" dirty="0">
                <a:solidFill>
                  <a:schemeClr val="accent5"/>
                </a:solidFill>
              </a:rPr>
              <a:t>Heap (Primary)</a:t>
            </a:r>
          </a:p>
          <a:p>
            <a:pPr lvl="1"/>
            <a:r>
              <a:rPr lang="en-US" dirty="0">
                <a:solidFill>
                  <a:schemeClr val="bg1"/>
                </a:solidFill>
              </a:rPr>
              <a:t>Faster loading and landing temporary data</a:t>
            </a:r>
          </a:p>
          <a:p>
            <a:pPr lvl="1"/>
            <a:r>
              <a:rPr lang="en-US" dirty="0">
                <a:solidFill>
                  <a:schemeClr val="bg1"/>
                </a:solidFill>
              </a:rPr>
              <a:t>Best for small lookup tables</a:t>
            </a:r>
          </a:p>
          <a:p>
            <a:pPr lvl="1"/>
            <a:endParaRPr lang="en-US" dirty="0">
              <a:solidFill>
                <a:schemeClr val="bg1"/>
              </a:solidFill>
            </a:endParaRPr>
          </a:p>
          <a:p>
            <a:r>
              <a:rPr lang="en-US" dirty="0" err="1">
                <a:solidFill>
                  <a:schemeClr val="accent5"/>
                </a:solidFill>
              </a:rPr>
              <a:t>Nonclustered</a:t>
            </a:r>
            <a:r>
              <a:rPr lang="en-US" dirty="0">
                <a:solidFill>
                  <a:schemeClr val="accent5"/>
                </a:solidFill>
              </a:rPr>
              <a:t> indexes (Secondary)</a:t>
            </a:r>
          </a:p>
          <a:p>
            <a:pPr lvl="1"/>
            <a:r>
              <a:rPr lang="en-US" dirty="0">
                <a:solidFill>
                  <a:schemeClr val="bg1"/>
                </a:solidFill>
              </a:rPr>
              <a:t>Enable ordering of multiple columns in a table</a:t>
            </a:r>
          </a:p>
          <a:p>
            <a:pPr lvl="1"/>
            <a:r>
              <a:rPr lang="en-US" dirty="0">
                <a:solidFill>
                  <a:schemeClr val="bg1"/>
                </a:solidFill>
              </a:rPr>
              <a:t>Allows multiple </a:t>
            </a:r>
            <a:r>
              <a:rPr lang="en-US" dirty="0" err="1">
                <a:solidFill>
                  <a:schemeClr val="bg1"/>
                </a:solidFill>
              </a:rPr>
              <a:t>nonclustered</a:t>
            </a:r>
            <a:r>
              <a:rPr lang="en-US" dirty="0">
                <a:solidFill>
                  <a:schemeClr val="bg1"/>
                </a:solidFill>
              </a:rPr>
              <a:t> on a single table</a:t>
            </a:r>
          </a:p>
          <a:p>
            <a:pPr lvl="1"/>
            <a:r>
              <a:rPr lang="en-US" dirty="0">
                <a:solidFill>
                  <a:schemeClr val="bg1"/>
                </a:solidFill>
              </a:rPr>
              <a:t>Can be created on any of the above primary indexes</a:t>
            </a:r>
          </a:p>
          <a:p>
            <a:pPr lvl="1"/>
            <a:r>
              <a:rPr lang="en-US" dirty="0">
                <a:solidFill>
                  <a:schemeClr val="bg1"/>
                </a:solidFill>
              </a:rPr>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dirty="0">
                <a:solidFill>
                  <a:schemeClr val="bg1"/>
                </a:solidFill>
              </a:rPr>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dirty="0">
                <a:solidFill>
                  <a:schemeClr val="accent5"/>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solidFill>
                  <a:schemeClr val="bg1"/>
                </a:solidFill>
                <a:latin typeface="Segoe UI"/>
              </a:rPr>
              <a:t>Delta </a:t>
            </a:r>
            <a:r>
              <a:rPr lang="en-US" sz="1200" dirty="0" err="1">
                <a:solidFill>
                  <a:schemeClr val="bg1"/>
                </a:solidFill>
                <a:latin typeface="Segoe UI"/>
              </a:rPr>
              <a:t>Rowstore</a:t>
            </a:r>
            <a:r>
              <a:rPr lang="en-US" sz="1200" dirty="0">
                <a:solidFill>
                  <a:schemeClr val="bg1"/>
                </a:solidFill>
                <a:latin typeface="Segoe UI"/>
              </a:rPr>
              <a:t> </a:t>
            </a:r>
            <a:endParaRPr lang="en-US" sz="1050" dirty="0">
              <a:solidFill>
                <a:schemeClr val="bg1"/>
              </a:solidFill>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dirty="0">
                <a:solidFill>
                  <a:schemeClr val="bg1"/>
                </a:solidFill>
              </a:rPr>
              <a:t>SQL Analytics </a:t>
            </a:r>
            <a:r>
              <a:rPr lang="en-US" dirty="0" err="1">
                <a:solidFill>
                  <a:schemeClr val="bg1"/>
                </a:solidFill>
              </a:rPr>
              <a:t>Columnstore</a:t>
            </a:r>
            <a:r>
              <a:rPr lang="en-US" dirty="0">
                <a:solidFill>
                  <a:schemeClr val="bg1"/>
                </a:solidFill>
              </a:rPr>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 </a:t>
            </a:r>
            <a:r>
              <a:rPr lang="en-US" sz="1600" dirty="0" err="1">
                <a:solidFill>
                  <a:schemeClr val="accent5"/>
                </a:solidFill>
                <a:latin typeface="Segoe UI Semibold"/>
              </a:rPr>
              <a:t>columnstore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bg1"/>
                </a:solidFill>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stored in compressed </a:t>
            </a:r>
            <a:r>
              <a:rPr lang="en-US" sz="1200" dirty="0" err="1">
                <a:solidFill>
                  <a:schemeClr val="bg1"/>
                </a:solidFill>
                <a:latin typeface="+mn-lt"/>
              </a:rPr>
              <a:t>columnstore</a:t>
            </a:r>
            <a:r>
              <a:rPr lang="en-US" sz="1200" dirty="0">
                <a:solidFill>
                  <a:schemeClr val="bg1"/>
                </a:solidFill>
                <a:latin typeface="+mn-lt"/>
              </a:rPr>
              <a:t> segments after being sliced into groups of rows (</a:t>
            </a:r>
            <a:r>
              <a:rPr lang="en-US" sz="1200" dirty="0" err="1">
                <a:solidFill>
                  <a:schemeClr val="bg1"/>
                </a:solidFill>
                <a:latin typeface="+mn-lt"/>
              </a:rPr>
              <a:t>rowgroups</a:t>
            </a:r>
            <a:r>
              <a:rPr lang="en-US" sz="1200" dirty="0">
                <a:solidFill>
                  <a:schemeClr val="bg1"/>
                </a:solidFill>
                <a:latin typeface="+mn-lt"/>
              </a:rPr>
              <a:t>/micro-partitions) for maximum compression</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Rows are stored in the delta </a:t>
            </a:r>
            <a:r>
              <a:rPr lang="en-US" sz="1200" dirty="0" err="1">
                <a:solidFill>
                  <a:schemeClr val="bg1"/>
                </a:solidFill>
                <a:latin typeface="+mn-lt"/>
              </a:rPr>
              <a:t>rowstore</a:t>
            </a:r>
            <a:r>
              <a:rPr lang="en-US" sz="1200" dirty="0">
                <a:solidFill>
                  <a:schemeClr val="bg1"/>
                </a:solidFill>
                <a:latin typeface="+mn-lt"/>
              </a:rPr>
              <a:t> until the number of rows is large enough to be compressed into a </a:t>
            </a:r>
            <a:r>
              <a:rPr lang="en-US" sz="1200" dirty="0" err="1">
                <a:solidFill>
                  <a:schemeClr val="bg1"/>
                </a:solidFill>
                <a:latin typeface="+mn-lt"/>
              </a:rPr>
              <a:t>columnstore</a:t>
            </a:r>
            <a:endParaRPr lang="en-US" sz="1050" dirty="0">
              <a:solidFill>
                <a:schemeClr val="bg1"/>
              </a:solidFill>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Clustered/Non-clustered </a:t>
            </a:r>
            <a:r>
              <a:rPr lang="en-US" sz="1600" dirty="0" err="1">
                <a:solidFill>
                  <a:schemeClr val="accent5"/>
                </a:solidFill>
                <a:latin typeface="Segoe UI Semibold"/>
              </a:rPr>
              <a:t>rowstore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Clustered </a:t>
            </a:r>
            <a:r>
              <a:rPr lang="en-US" sz="1200" dirty="0" err="1">
                <a:solidFill>
                  <a:schemeClr val="bg1"/>
                </a:solidFill>
                <a:latin typeface="+mn-lt"/>
              </a:rPr>
              <a:t>rowstore</a:t>
            </a:r>
            <a:r>
              <a:rPr lang="en-US" sz="1200" dirty="0">
                <a:solidFill>
                  <a:schemeClr val="bg1"/>
                </a:solidFill>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Non-clustered (secondary) </a:t>
            </a:r>
            <a:r>
              <a:rPr lang="en-US" sz="1200" dirty="0" err="1">
                <a:solidFill>
                  <a:schemeClr val="bg1"/>
                </a:solidFill>
                <a:latin typeface="+mn-lt"/>
              </a:rPr>
              <a:t>rowstore</a:t>
            </a:r>
            <a:r>
              <a:rPr lang="en-US" sz="1200" dirty="0">
                <a:solidFill>
                  <a:schemeClr val="bg1"/>
                </a:solidFill>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dirty="0">
                <a:solidFill>
                  <a:schemeClr val="bg1"/>
                </a:solidFill>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accent5"/>
                </a:solidFill>
              </a:rPr>
              <a:t>The problem with CCI</a:t>
            </a:r>
          </a:p>
          <a:p>
            <a:r>
              <a:rPr lang="en-US" sz="1765" dirty="0">
                <a:solidFill>
                  <a:schemeClr val="bg1"/>
                </a:solidFill>
                <a:latin typeface="+mn-lt"/>
              </a:rPr>
              <a:t>The index builder doesn’t sort data before compressing it into segments, which means that segments with overlapping value ranges could occur.</a:t>
            </a:r>
          </a:p>
          <a:p>
            <a:r>
              <a:rPr lang="en-US" sz="1765" dirty="0">
                <a:solidFill>
                  <a:schemeClr val="bg1"/>
                </a:solidFill>
                <a:latin typeface="+mn-lt"/>
              </a:rPr>
              <a:t>When this happens, queries might read more segments from disk and take longer to finish.</a:t>
            </a:r>
          </a:p>
          <a:p>
            <a:endParaRPr lang="en-US" sz="1765" dirty="0">
              <a:solidFill>
                <a:schemeClr val="bg1"/>
              </a:solidFill>
              <a:latin typeface="+mn-lt"/>
            </a:endParaRPr>
          </a:p>
          <a:p>
            <a:r>
              <a:rPr lang="en-US" sz="1961" dirty="0">
                <a:solidFill>
                  <a:schemeClr val="accent5"/>
                </a:solidFill>
              </a:rPr>
              <a:t>The</a:t>
            </a:r>
            <a:r>
              <a:rPr lang="en-US" sz="1961" dirty="0">
                <a:solidFill>
                  <a:schemeClr val="bg1"/>
                </a:solidFill>
              </a:rPr>
              <a:t> </a:t>
            </a:r>
            <a:r>
              <a:rPr lang="en-US" sz="1961" dirty="0">
                <a:solidFill>
                  <a:schemeClr val="accent5"/>
                </a:solidFill>
              </a:rPr>
              <a:t>solution</a:t>
            </a:r>
          </a:p>
          <a:p>
            <a:r>
              <a:rPr lang="en-US" sz="1765" dirty="0">
                <a:solidFill>
                  <a:schemeClr val="bg1"/>
                </a:solidFill>
                <a:latin typeface="+mn-lt"/>
              </a:rPr>
              <a:t>Ordered CCIs – data is sorted in memory by the order key(s) before the index builder compresses the segments and thus segment overlapping is reduced.</a:t>
            </a:r>
          </a:p>
          <a:p>
            <a:endParaRPr lang="en-US" sz="1765" dirty="0">
              <a:solidFill>
                <a:schemeClr val="bg1"/>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dirty="0">
                <a:solidFill>
                  <a:schemeClr val="bg1"/>
                </a:solidFill>
              </a:rPr>
              <a:t>Ordered Clustered </a:t>
            </a:r>
            <a:r>
              <a:rPr lang="en-US" dirty="0" err="1">
                <a:solidFill>
                  <a:schemeClr val="bg1"/>
                </a:solidFill>
              </a:rPr>
              <a:t>Columnstore</a:t>
            </a:r>
            <a:r>
              <a:rPr lang="en-US" dirty="0">
                <a:solidFill>
                  <a:schemeClr val="bg1"/>
                </a:solidFill>
              </a:rPr>
              <a:t> Indexes</a:t>
            </a: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solidFill>
            <a:schemeClr val="bg1"/>
          </a:solidFill>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3984488"/>
            <a:ext cx="4876109" cy="2785378"/>
          </a:xfrm>
          <a:prstGeom prst="rect">
            <a:avLst/>
          </a:prstGeom>
          <a:solidFill>
            <a:schemeClr val="bg1"/>
          </a:solidFill>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229425"/>
          </a:xfrm>
        </p:spPr>
        <p:txBody>
          <a:bodyPr/>
          <a:lstStyle/>
          <a:p>
            <a:pPr marL="241254" marR="71106" indent="-229191">
              <a:lnSpc>
                <a:spcPct val="90000"/>
              </a:lnSpc>
              <a:spcBef>
                <a:spcPts val="430"/>
              </a:spcBef>
              <a:buFont typeface="Arial"/>
              <a:buChar char="•"/>
              <a:tabLst>
                <a:tab pos="241889" algn="l"/>
              </a:tabLst>
            </a:pPr>
            <a:r>
              <a:rPr lang="en-US" spc="-5" dirty="0">
                <a:solidFill>
                  <a:schemeClr val="bg1"/>
                </a:solidFill>
                <a:latin typeface="+mn-lt"/>
                <a:cs typeface="Calibri"/>
              </a:rPr>
              <a:t>Queries </a:t>
            </a:r>
            <a:r>
              <a:rPr lang="en-US" spc="-15" dirty="0">
                <a:solidFill>
                  <a:schemeClr val="bg1"/>
                </a:solidFill>
                <a:latin typeface="+mn-lt"/>
                <a:cs typeface="Calibri"/>
              </a:rPr>
              <a:t>against </a:t>
            </a:r>
            <a:r>
              <a:rPr lang="en-US" spc="-10" dirty="0">
                <a:solidFill>
                  <a:schemeClr val="bg1"/>
                </a:solidFill>
                <a:latin typeface="+mn-lt"/>
                <a:cs typeface="Calibri"/>
              </a:rPr>
              <a:t>tables </a:t>
            </a:r>
            <a:r>
              <a:rPr lang="en-US" dirty="0">
                <a:solidFill>
                  <a:schemeClr val="bg1"/>
                </a:solidFill>
                <a:latin typeface="+mn-lt"/>
                <a:cs typeface="Calibri"/>
              </a:rPr>
              <a:t>with </a:t>
            </a:r>
            <a:r>
              <a:rPr lang="en-US" spc="-20" dirty="0">
                <a:solidFill>
                  <a:schemeClr val="bg1"/>
                </a:solidFill>
                <a:latin typeface="+mn-lt"/>
                <a:cs typeface="Calibri"/>
              </a:rPr>
              <a:t>ordered </a:t>
            </a: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can </a:t>
            </a:r>
            <a:r>
              <a:rPr lang="en-US" spc="-35" dirty="0">
                <a:solidFill>
                  <a:schemeClr val="bg1"/>
                </a:solidFill>
                <a:latin typeface="+mn-lt"/>
                <a:cs typeface="Calibri"/>
              </a:rPr>
              <a:t>take  </a:t>
            </a:r>
            <a:r>
              <a:rPr lang="en-US" spc="-20" dirty="0">
                <a:solidFill>
                  <a:schemeClr val="bg1"/>
                </a:solidFill>
                <a:latin typeface="+mn-lt"/>
                <a:cs typeface="Calibri"/>
              </a:rPr>
              <a:t>advantage </a:t>
            </a:r>
            <a:r>
              <a:rPr lang="en-US" spc="-5" dirty="0">
                <a:solidFill>
                  <a:schemeClr val="bg1"/>
                </a:solidFill>
                <a:latin typeface="+mn-lt"/>
                <a:cs typeface="Calibri"/>
              </a:rPr>
              <a:t>of </a:t>
            </a:r>
            <a:r>
              <a:rPr lang="en-US" spc="-20" dirty="0">
                <a:solidFill>
                  <a:schemeClr val="bg1"/>
                </a:solidFill>
                <a:latin typeface="+mn-lt"/>
                <a:cs typeface="Calibri"/>
              </a:rPr>
              <a:t>improved </a:t>
            </a:r>
            <a:r>
              <a:rPr lang="en-US" spc="-10" dirty="0">
                <a:solidFill>
                  <a:schemeClr val="bg1"/>
                </a:solidFill>
                <a:latin typeface="+mn-lt"/>
                <a:cs typeface="Calibri"/>
              </a:rPr>
              <a:t>segment elimination </a:t>
            </a:r>
            <a:r>
              <a:rPr lang="en-US" spc="-20" dirty="0">
                <a:solidFill>
                  <a:schemeClr val="bg1"/>
                </a:solidFill>
                <a:latin typeface="+mn-lt"/>
                <a:cs typeface="Calibri"/>
              </a:rPr>
              <a:t>to </a:t>
            </a:r>
            <a:r>
              <a:rPr lang="en-US" spc="-15" dirty="0">
                <a:solidFill>
                  <a:schemeClr val="bg1"/>
                </a:solidFill>
                <a:latin typeface="+mn-lt"/>
                <a:cs typeface="Calibri"/>
              </a:rPr>
              <a:t>drastically </a:t>
            </a:r>
            <a:r>
              <a:rPr lang="en-US" spc="-10" dirty="0">
                <a:solidFill>
                  <a:schemeClr val="bg1"/>
                </a:solidFill>
                <a:latin typeface="+mn-lt"/>
                <a:cs typeface="Calibri"/>
              </a:rPr>
              <a:t>reduce </a:t>
            </a:r>
            <a:r>
              <a:rPr lang="en-US" spc="-5" dirty="0">
                <a:solidFill>
                  <a:schemeClr val="bg1"/>
                </a:solidFill>
                <a:latin typeface="+mn-lt"/>
                <a:cs typeface="Calibri"/>
              </a:rPr>
              <a:t>the  time </a:t>
            </a:r>
            <a:r>
              <a:rPr lang="en-US" spc="-10" dirty="0">
                <a:solidFill>
                  <a:schemeClr val="bg1"/>
                </a:solidFill>
                <a:latin typeface="+mn-lt"/>
                <a:cs typeface="Calibri"/>
              </a:rPr>
              <a:t>needed </a:t>
            </a:r>
            <a:r>
              <a:rPr lang="en-US" spc="-20" dirty="0">
                <a:solidFill>
                  <a:schemeClr val="bg1"/>
                </a:solidFill>
                <a:latin typeface="+mn-lt"/>
                <a:cs typeface="Calibri"/>
              </a:rPr>
              <a:t>to </a:t>
            </a:r>
            <a:r>
              <a:rPr lang="en-US" spc="-5" dirty="0">
                <a:solidFill>
                  <a:schemeClr val="bg1"/>
                </a:solidFill>
                <a:latin typeface="+mn-lt"/>
                <a:cs typeface="Calibri"/>
              </a:rPr>
              <a:t>service a</a:t>
            </a:r>
            <a:r>
              <a:rPr lang="en-US" spc="50" dirty="0">
                <a:solidFill>
                  <a:schemeClr val="bg1"/>
                </a:solidFill>
                <a:latin typeface="+mn-lt"/>
                <a:cs typeface="Calibri"/>
              </a:rPr>
              <a:t> </a:t>
            </a:r>
            <a:r>
              <a:rPr lang="en-US" spc="-40" dirty="0">
                <a:solidFill>
                  <a:schemeClr val="bg1"/>
                </a:solidFill>
                <a:latin typeface="+mn-lt"/>
                <a:cs typeface="Calibri"/>
              </a:rPr>
              <a:t>query.</a:t>
            </a:r>
            <a:endParaRPr lang="en-US" dirty="0">
              <a:solidFill>
                <a:schemeClr val="bg1"/>
              </a:solidFill>
              <a:latin typeface="+mn-lt"/>
              <a:cs typeface="Calibri"/>
            </a:endParaRPr>
          </a:p>
          <a:p>
            <a:pPr marL="0" indent="0">
              <a:spcBef>
                <a:spcPts val="10"/>
              </a:spcBef>
              <a:buNone/>
            </a:pPr>
            <a:endParaRPr lang="en-US" sz="3921"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a:t>
            </a:r>
            <a:r>
              <a:rPr lang="en-US" spc="-15" dirty="0">
                <a:solidFill>
                  <a:schemeClr val="bg1"/>
                </a:solidFill>
                <a:latin typeface="+mn-lt"/>
                <a:cs typeface="Calibri"/>
              </a:rPr>
              <a:t>are </a:t>
            </a:r>
            <a:r>
              <a:rPr lang="en-US" spc="-10" dirty="0">
                <a:solidFill>
                  <a:schemeClr val="bg1"/>
                </a:solidFill>
                <a:latin typeface="+mn-lt"/>
                <a:cs typeface="Calibri"/>
              </a:rPr>
              <a:t>automatically </a:t>
            </a:r>
            <a:r>
              <a:rPr lang="en-US" spc="-15" dirty="0">
                <a:solidFill>
                  <a:schemeClr val="bg1"/>
                </a:solidFill>
                <a:latin typeface="+mn-lt"/>
                <a:cs typeface="Calibri"/>
              </a:rPr>
              <a:t>updated </a:t>
            </a:r>
            <a:r>
              <a:rPr lang="en-US" spc="-5" dirty="0">
                <a:solidFill>
                  <a:schemeClr val="bg1"/>
                </a:solidFill>
                <a:latin typeface="+mn-lt"/>
                <a:cs typeface="Calibri"/>
              </a:rPr>
              <a:t>as </a:t>
            </a:r>
            <a:r>
              <a:rPr lang="en-US" spc="-20" dirty="0">
                <a:solidFill>
                  <a:schemeClr val="bg1"/>
                </a:solidFill>
                <a:latin typeface="+mn-lt"/>
                <a:cs typeface="Calibri"/>
              </a:rPr>
              <a:t>data </a:t>
            </a:r>
            <a:r>
              <a:rPr lang="en-US" spc="-5" dirty="0">
                <a:solidFill>
                  <a:schemeClr val="bg1"/>
                </a:solidFill>
                <a:latin typeface="+mn-lt"/>
                <a:cs typeface="Calibri"/>
              </a:rPr>
              <a:t>is inserted,  </a:t>
            </a:r>
            <a:r>
              <a:rPr lang="en-US" spc="-15" dirty="0">
                <a:solidFill>
                  <a:schemeClr val="bg1"/>
                </a:solidFill>
                <a:latin typeface="+mn-lt"/>
                <a:cs typeface="Calibri"/>
              </a:rPr>
              <a:t>updated, </a:t>
            </a:r>
            <a:r>
              <a:rPr lang="en-US" spc="-5" dirty="0">
                <a:solidFill>
                  <a:schemeClr val="bg1"/>
                </a:solidFill>
                <a:latin typeface="+mn-lt"/>
                <a:cs typeface="Calibri"/>
              </a:rPr>
              <a:t>or </a:t>
            </a:r>
            <a:r>
              <a:rPr lang="en-US" spc="-15" dirty="0">
                <a:solidFill>
                  <a:schemeClr val="bg1"/>
                </a:solidFill>
                <a:latin typeface="+mn-lt"/>
                <a:cs typeface="Calibri"/>
              </a:rPr>
              <a:t>deleted </a:t>
            </a:r>
            <a:r>
              <a:rPr lang="en-US" spc="-5" dirty="0">
                <a:solidFill>
                  <a:schemeClr val="bg1"/>
                </a:solidFill>
                <a:latin typeface="+mn-lt"/>
                <a:cs typeface="Calibri"/>
              </a:rPr>
              <a:t>in </a:t>
            </a:r>
            <a:r>
              <a:rPr lang="en-US" spc="-20" dirty="0">
                <a:solidFill>
                  <a:schemeClr val="bg1"/>
                </a:solidFill>
                <a:latin typeface="+mn-lt"/>
                <a:cs typeface="Calibri"/>
              </a:rPr>
              <a:t>data </a:t>
            </a:r>
            <a:r>
              <a:rPr lang="en-US" spc="-15" dirty="0">
                <a:solidFill>
                  <a:schemeClr val="bg1"/>
                </a:solidFill>
                <a:latin typeface="+mn-lt"/>
                <a:cs typeface="Calibri"/>
              </a:rPr>
              <a:t>warehouse</a:t>
            </a:r>
            <a:r>
              <a:rPr lang="en-US" spc="105" dirty="0">
                <a:solidFill>
                  <a:schemeClr val="bg1"/>
                </a:solidFill>
                <a:latin typeface="+mn-lt"/>
                <a:cs typeface="Calibri"/>
              </a:rPr>
              <a:t> </a:t>
            </a:r>
            <a:r>
              <a:rPr lang="en-US" spc="-10" dirty="0">
                <a:solidFill>
                  <a:schemeClr val="bg1"/>
                </a:solidFill>
                <a:latin typeface="+mn-lt"/>
                <a:cs typeface="Calibri"/>
              </a:rPr>
              <a:t>tables.</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REBUILD can be used to sort all data in the table (which is an offline operation, done one partition at a time).</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solidFill>
                  <a:schemeClr val="bg1"/>
                </a:solidFill>
              </a:rPr>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solidFill>
                  <a:schemeClr val="bg1"/>
                </a:solidFill>
                <a:latin typeface="+mn-lt"/>
              </a:rPr>
              <a:t>The number of overlapping segments depends on:</a:t>
            </a:r>
          </a:p>
          <a:p>
            <a:pPr marL="0" indent="0">
              <a:buNone/>
            </a:pPr>
            <a:endParaRPr lang="en-US" dirty="0">
              <a:solidFill>
                <a:schemeClr val="bg1"/>
              </a:solidFill>
              <a:latin typeface="+mn-lt"/>
            </a:endParaRPr>
          </a:p>
          <a:p>
            <a:pPr>
              <a:buFontTx/>
              <a:buChar char="-"/>
            </a:pPr>
            <a:r>
              <a:rPr lang="en-US" dirty="0">
                <a:solidFill>
                  <a:schemeClr val="bg1"/>
                </a:solidFill>
                <a:latin typeface="+mn-lt"/>
              </a:rPr>
              <a:t>The size of data to sort</a:t>
            </a:r>
          </a:p>
          <a:p>
            <a:pPr>
              <a:buFontTx/>
              <a:buChar char="-"/>
            </a:pPr>
            <a:r>
              <a:rPr lang="en-US" dirty="0">
                <a:solidFill>
                  <a:schemeClr val="bg1"/>
                </a:solidFill>
                <a:latin typeface="+mn-lt"/>
              </a:rPr>
              <a:t>Available memory (use XLARGERC on a higher DWU to allow more memory for data sorting before compressing occurs)</a:t>
            </a:r>
          </a:p>
          <a:p>
            <a:pPr>
              <a:buFontTx/>
              <a:buChar char="-"/>
            </a:pPr>
            <a:r>
              <a:rPr lang="en-US" dirty="0">
                <a:solidFill>
                  <a:schemeClr val="bg1"/>
                </a:solidFill>
                <a:latin typeface="+mn-lt"/>
              </a:rPr>
              <a:t>MAXDOP (create ordered CCI with MAXDOP =1  as each thread used for ordered CCI works on a subset of data and sorts it locally)</a:t>
            </a:r>
          </a:p>
          <a:p>
            <a:pPr>
              <a:buFontTx/>
              <a:buChar char="-"/>
            </a:pPr>
            <a:endParaRPr lang="en-US" dirty="0">
              <a:solidFill>
                <a:schemeClr val="bg1"/>
              </a:solidFill>
              <a:latin typeface="+mn-lt"/>
            </a:endParaRPr>
          </a:p>
          <a:p>
            <a:pPr marL="0" indent="0">
              <a:buNone/>
            </a:pPr>
            <a:r>
              <a:rPr lang="en-US" dirty="0">
                <a:solidFill>
                  <a:schemeClr val="bg1"/>
                </a:solidFill>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4611199"/>
          </a:xfrm>
        </p:spPr>
        <p:txBody>
          <a:bodyPr/>
          <a:lstStyle/>
          <a:p>
            <a:pPr>
              <a:lnSpc>
                <a:spcPct val="100000"/>
              </a:lnSpc>
            </a:pPr>
            <a:r>
              <a:rPr lang="en-US" sz="2353" dirty="0">
                <a:solidFill>
                  <a:schemeClr val="bg1"/>
                </a:solidFill>
                <a:latin typeface="+mn-lt"/>
              </a:rPr>
              <a:t>Clustered </a:t>
            </a:r>
            <a:r>
              <a:rPr lang="en-US" sz="2353" dirty="0" err="1">
                <a:solidFill>
                  <a:schemeClr val="bg1"/>
                </a:solidFill>
                <a:latin typeface="+mn-lt"/>
              </a:rPr>
              <a:t>Columnstore</a:t>
            </a:r>
            <a:r>
              <a:rPr lang="en-US" sz="2353" dirty="0">
                <a:solidFill>
                  <a:schemeClr val="bg1"/>
                </a:solidFill>
                <a:latin typeface="+mn-lt"/>
              </a:rPr>
              <a:t> indexes (CCI) are best for fact tables. </a:t>
            </a:r>
          </a:p>
          <a:p>
            <a:pPr>
              <a:lnSpc>
                <a:spcPct val="100000"/>
              </a:lnSpc>
            </a:pPr>
            <a:r>
              <a:rPr lang="en-US" sz="2353" dirty="0">
                <a:solidFill>
                  <a:schemeClr val="bg1"/>
                </a:solidFill>
                <a:latin typeface="+mn-lt"/>
              </a:rPr>
              <a:t>CCI offer the highest level of data compression and best query performance for tables with over 60 million rows. </a:t>
            </a:r>
          </a:p>
          <a:p>
            <a:pPr>
              <a:lnSpc>
                <a:spcPct val="100000"/>
              </a:lnSpc>
            </a:pPr>
            <a:r>
              <a:rPr lang="en-US" sz="2353" dirty="0">
                <a:solidFill>
                  <a:schemeClr val="bg1"/>
                </a:solidFill>
                <a:latin typeface="+mn-lt"/>
              </a:rPr>
              <a:t>Heap tables are best for small lookup tables and recommended for tables with less than 60 million rows.</a:t>
            </a:r>
          </a:p>
          <a:p>
            <a:pPr>
              <a:lnSpc>
                <a:spcPct val="100000"/>
              </a:lnSpc>
            </a:pPr>
            <a:r>
              <a:rPr lang="en-US" sz="2353" dirty="0">
                <a:solidFill>
                  <a:schemeClr val="bg1"/>
                </a:solidFill>
                <a:latin typeface="+mn-lt"/>
              </a:rPr>
              <a:t>Clustered Indexes may outperform CCI when very few rows need to be retrieved quickly.</a:t>
            </a:r>
          </a:p>
          <a:p>
            <a:pPr lvl="1">
              <a:lnSpc>
                <a:spcPct val="100000"/>
              </a:lnSpc>
            </a:pPr>
            <a:r>
              <a:rPr lang="en-US" dirty="0">
                <a:solidFill>
                  <a:schemeClr val="bg1"/>
                </a:solidFill>
              </a:rPr>
              <a:t>Add non-clustered indexes to improve performance for less selective queries. </a:t>
            </a:r>
          </a:p>
          <a:p>
            <a:pPr lvl="1">
              <a:lnSpc>
                <a:spcPct val="100000"/>
              </a:lnSpc>
            </a:pPr>
            <a:r>
              <a:rPr lang="en-US" dirty="0">
                <a:solidFill>
                  <a:schemeClr val="bg1"/>
                </a:solidFill>
              </a:rPr>
              <a:t>Each additional index added to a table increases storage space required and processing time during data loads.</a:t>
            </a:r>
          </a:p>
          <a:p>
            <a:pPr>
              <a:lnSpc>
                <a:spcPct val="100000"/>
              </a:lnSpc>
            </a:pPr>
            <a:r>
              <a:rPr lang="en-US" sz="2353" dirty="0">
                <a:solidFill>
                  <a:schemeClr val="bg1"/>
                </a:solidFill>
                <a:latin typeface="+mn-lt"/>
              </a:rPr>
              <a:t>Speed load performance by staging data in heap tables and temporary tables prior to running transformations.</a:t>
            </a:r>
            <a:endParaRPr lang="en-US" sz="3967" dirty="0">
              <a:solidFill>
                <a:schemeClr val="bg1"/>
              </a:solidFill>
            </a:endParaRPr>
          </a:p>
          <a:p>
            <a:pPr lvl="1"/>
            <a:r>
              <a:rPr lang="en-US" sz="200" dirty="0">
                <a:solidFill>
                  <a:schemeClr val="bg1"/>
                </a:solidFill>
              </a:rPr>
              <a:t>as</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EAAD-4425-4FF2-A2BB-F6CB522B71D2}"/>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1461639" y="2115594"/>
            <a:ext cx="4567969" cy="2492619"/>
          </a:xfrm>
        </p:spPr>
        <p:txBody>
          <a:bodyPr/>
          <a:lstStyle/>
          <a:p>
            <a:r>
              <a:rPr lang="en-US" dirty="0"/>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accent5"/>
                </a:solidFill>
              </a:rPr>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8263" y="1651200"/>
            <a:ext cx="11018520" cy="2675181"/>
          </a:xfrm>
        </p:spPr>
        <p:txBody>
          <a:bodyPr/>
          <a:lstStyle/>
          <a:p>
            <a:pPr marL="241254" marR="734553" indent="-229191">
              <a:lnSpc>
                <a:spcPts val="3029"/>
              </a:lnSpc>
              <a:spcBef>
                <a:spcPts val="470"/>
              </a:spcBef>
              <a:buFont typeface="Arial"/>
              <a:buChar char="•"/>
              <a:tabLst>
                <a:tab pos="241889" algn="l"/>
              </a:tabLst>
            </a:pPr>
            <a:r>
              <a:rPr lang="en-US" spc="-15" dirty="0">
                <a:solidFill>
                  <a:schemeClr val="bg1"/>
                </a:solidFill>
                <a:latin typeface="+mn-lt"/>
                <a:cs typeface="Calibri"/>
              </a:rPr>
              <a:t>Start </a:t>
            </a:r>
            <a:r>
              <a:rPr lang="en-US" spc="-5" dirty="0">
                <a:solidFill>
                  <a:schemeClr val="bg1"/>
                </a:solidFill>
                <a:latin typeface="+mn-lt"/>
                <a:cs typeface="Calibri"/>
              </a:rPr>
              <a:t>without </a:t>
            </a:r>
            <a:r>
              <a:rPr lang="en-US" spc="-20" dirty="0">
                <a:solidFill>
                  <a:schemeClr val="bg1"/>
                </a:solidFill>
                <a:latin typeface="+mn-lt"/>
                <a:cs typeface="Calibri"/>
              </a:rPr>
              <a:t>indexes. </a:t>
            </a:r>
            <a:r>
              <a:rPr lang="en-US" spc="-10" dirty="0">
                <a:solidFill>
                  <a:schemeClr val="bg1"/>
                </a:solidFill>
                <a:latin typeface="+mn-lt"/>
                <a:cs typeface="Calibri"/>
              </a:rPr>
              <a:t>The overhead </a:t>
            </a:r>
            <a:r>
              <a:rPr lang="en-US" spc="-5" dirty="0">
                <a:solidFill>
                  <a:schemeClr val="bg1"/>
                </a:solidFill>
                <a:latin typeface="+mn-lt"/>
                <a:cs typeface="Calibri"/>
              </a:rPr>
              <a:t>of </a:t>
            </a:r>
            <a:r>
              <a:rPr lang="en-US" spc="-10" dirty="0">
                <a:solidFill>
                  <a:schemeClr val="bg1"/>
                </a:solidFill>
                <a:latin typeface="+mn-lt"/>
                <a:cs typeface="Calibri"/>
              </a:rPr>
              <a:t>maintaining </a:t>
            </a:r>
            <a:r>
              <a:rPr lang="en-US" spc="-5" dirty="0">
                <a:solidFill>
                  <a:schemeClr val="bg1"/>
                </a:solidFill>
                <a:latin typeface="+mn-lt"/>
                <a:cs typeface="Calibri"/>
              </a:rPr>
              <a:t>them </a:t>
            </a:r>
            <a:r>
              <a:rPr lang="en-US" spc="-10" dirty="0">
                <a:solidFill>
                  <a:schemeClr val="bg1"/>
                </a:solidFill>
                <a:latin typeface="+mn-lt"/>
                <a:cs typeface="Calibri"/>
              </a:rPr>
              <a:t>can be  </a:t>
            </a:r>
            <a:r>
              <a:rPr lang="en-US" spc="-15" dirty="0">
                <a:solidFill>
                  <a:schemeClr val="bg1"/>
                </a:solidFill>
                <a:latin typeface="+mn-lt"/>
                <a:cs typeface="Calibri"/>
              </a:rPr>
              <a:t>greater </a:t>
            </a:r>
            <a:r>
              <a:rPr lang="en-US" spc="-5" dirty="0">
                <a:solidFill>
                  <a:schemeClr val="bg1"/>
                </a:solidFill>
                <a:latin typeface="+mn-lt"/>
                <a:cs typeface="Calibri"/>
              </a:rPr>
              <a:t>than their</a:t>
            </a:r>
            <a:r>
              <a:rPr lang="en-US" spc="15" dirty="0">
                <a:solidFill>
                  <a:schemeClr val="bg1"/>
                </a:solidFill>
                <a:latin typeface="+mn-lt"/>
                <a:cs typeface="Calibri"/>
              </a:rPr>
              <a:t> </a:t>
            </a:r>
            <a:r>
              <a:rPr lang="en-US" spc="-10" dirty="0">
                <a:solidFill>
                  <a:schemeClr val="bg1"/>
                </a:solidFill>
                <a:latin typeface="+mn-lt"/>
                <a:cs typeface="Calibri"/>
              </a:rPr>
              <a:t>value.</a:t>
            </a:r>
            <a:endParaRPr lang="en-US" dirty="0">
              <a:solidFill>
                <a:schemeClr val="bg1"/>
              </a:solidFill>
              <a:latin typeface="+mn-lt"/>
              <a:cs typeface="Calibri"/>
            </a:endParaRPr>
          </a:p>
          <a:p>
            <a:pPr>
              <a:buFont typeface="Arial"/>
              <a:buChar char="•"/>
            </a:pPr>
            <a:endParaRPr lang="en-US" sz="3137"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5" dirty="0">
                <a:solidFill>
                  <a:schemeClr val="bg1"/>
                </a:solidFill>
                <a:latin typeface="+mn-lt"/>
                <a:cs typeface="Calibri"/>
              </a:rPr>
              <a:t>A </a:t>
            </a:r>
            <a:r>
              <a:rPr lang="en-US" spc="-15" dirty="0">
                <a:solidFill>
                  <a:schemeClr val="bg1"/>
                </a:solidFill>
                <a:latin typeface="+mn-lt"/>
                <a:cs typeface="Calibri"/>
              </a:rPr>
              <a:t>primary-key non-clustered </a:t>
            </a:r>
            <a:r>
              <a:rPr lang="en-US" spc="-20" dirty="0">
                <a:solidFill>
                  <a:schemeClr val="bg1"/>
                </a:solidFill>
                <a:latin typeface="+mn-lt"/>
                <a:cs typeface="Calibri"/>
              </a:rPr>
              <a:t>index may improve </a:t>
            </a:r>
            <a:r>
              <a:rPr lang="en-US" spc="-15" dirty="0">
                <a:solidFill>
                  <a:schemeClr val="bg1"/>
                </a:solidFill>
                <a:latin typeface="+mn-lt"/>
                <a:cs typeface="Calibri"/>
              </a:rPr>
              <a:t>performance </a:t>
            </a:r>
            <a:r>
              <a:rPr lang="en-US" spc="-5" dirty="0">
                <a:solidFill>
                  <a:schemeClr val="bg1"/>
                </a:solidFill>
                <a:latin typeface="+mn-lt"/>
                <a:cs typeface="Calibri"/>
              </a:rPr>
              <a:t>of </a:t>
            </a:r>
            <a:r>
              <a:rPr lang="en-US" spc="-10" dirty="0">
                <a:solidFill>
                  <a:schemeClr val="bg1"/>
                </a:solidFill>
                <a:latin typeface="+mn-lt"/>
                <a:cs typeface="Calibri"/>
              </a:rPr>
              <a:t>joins  </a:t>
            </a:r>
            <a:r>
              <a:rPr lang="en-US" spc="-5" dirty="0">
                <a:solidFill>
                  <a:schemeClr val="bg1"/>
                </a:solidFill>
                <a:latin typeface="+mn-lt"/>
                <a:cs typeface="Calibri"/>
              </a:rPr>
              <a:t>when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are </a:t>
            </a:r>
            <a:r>
              <a:rPr lang="en-US" spc="-5" dirty="0">
                <a:solidFill>
                  <a:schemeClr val="bg1"/>
                </a:solidFill>
                <a:latin typeface="+mn-lt"/>
                <a:cs typeface="Calibri"/>
              </a:rPr>
              <a:t>joined </a:t>
            </a:r>
            <a:r>
              <a:rPr lang="en-US" spc="-20" dirty="0">
                <a:solidFill>
                  <a:schemeClr val="bg1"/>
                </a:solidFill>
                <a:latin typeface="+mn-lt"/>
                <a:cs typeface="Calibri"/>
              </a:rPr>
              <a:t>to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10" dirty="0">
                <a:solidFill>
                  <a:schemeClr val="bg1"/>
                </a:solidFill>
                <a:latin typeface="+mn-lt"/>
                <a:cs typeface="Calibri"/>
              </a:rPr>
              <a:t>(billion+)</a:t>
            </a:r>
            <a:r>
              <a:rPr lang="en-US" spc="140" dirty="0">
                <a:solidFill>
                  <a:schemeClr val="bg1"/>
                </a:solidFill>
                <a:latin typeface="+mn-lt"/>
                <a:cs typeface="Calibri"/>
              </a:rPr>
              <a:t> </a:t>
            </a:r>
            <a:r>
              <a:rPr lang="en-US" spc="-10" dirty="0">
                <a:solidFill>
                  <a:schemeClr val="bg1"/>
                </a:solidFill>
                <a:latin typeface="+mn-lt"/>
                <a:cs typeface="Calibri"/>
              </a:rPr>
              <a:t>dimensions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23954-8338-49A6-A720-B7E78B283C45}"/>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212260" y="2269504"/>
            <a:ext cx="9401560" cy="1793104"/>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500" y="152577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7617" y="80284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663" y="70541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5687" y="307850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93496" y="226690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5759244" cy="32624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Security baseline </a:t>
            </a:r>
            <a:r>
              <a:rPr lang="en-US" sz="3200" dirty="0">
                <a:solidFill>
                  <a:prstClr val="white"/>
                </a:solidFill>
                <a:latin typeface="Segoe UI"/>
              </a:rPr>
              <a:t>- </a:t>
            </a:r>
            <a:r>
              <a:rPr lang="en-US" sz="2400" dirty="0">
                <a:solidFill>
                  <a:prstClr val="white"/>
                </a:solidFill>
                <a:latin typeface="Segoe UI"/>
              </a:rPr>
              <a:t>Synapse Analytics security baseline</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Network and data security </a:t>
            </a:r>
            <a:r>
              <a:rPr lang="en-US" sz="3200" dirty="0">
                <a:solidFill>
                  <a:prstClr val="white"/>
                </a:solidFill>
                <a:latin typeface="Segoe UI"/>
              </a:rPr>
              <a:t>- </a:t>
            </a:r>
            <a:r>
              <a:rPr lang="en-US" sz="2400" dirty="0">
                <a:solidFill>
                  <a:prstClr val="white"/>
                </a:solidFill>
                <a:latin typeface="Segoe UI"/>
              </a:rPr>
              <a:t>Synapse Managed Virtual Network and Managed private endpoints - Securing data</a:t>
            </a:r>
          </a:p>
          <a:p>
            <a:pPr marL="342900" lvl="0" indent="-342900" defTabSz="114300">
              <a:spcBef>
                <a:spcPts val="600"/>
              </a:spcBef>
              <a:spcAft>
                <a:spcPts val="600"/>
              </a:spcAft>
              <a:buFont typeface="Wingdings" panose="05000000000000000000" pitchFamily="2" charset="2"/>
              <a:buAutoNum type="arabicParenR"/>
              <a:defRPr/>
            </a:pPr>
            <a:endParaRPr kumimoji="0" lang="en-US"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026693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70833E-6 0 L -2.708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5E-6 3.7037E-6 L 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0 -4.07407E-6 L 0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4.79167E-6 0 L -4.791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8.33333E-7 -2.22222E-6 L 8.33333E-7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CCFF2-E4D9-45B2-9791-2D3F679BA1DD}"/>
              </a:ext>
            </a:extLst>
          </p:cNvPr>
          <p:cNvPicPr>
            <a:picLocks noChangeAspect="1"/>
          </p:cNvPicPr>
          <p:nvPr/>
        </p:nvPicPr>
        <p:blipFill rotWithShape="1">
          <a:blip r:embed="rId2"/>
          <a:srcRect l="6265" t="26136" r="23324" b="34243"/>
          <a:stretch/>
        </p:blipFill>
        <p:spPr>
          <a:xfrm>
            <a:off x="0" y="-81481"/>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470780" y="2938983"/>
            <a:ext cx="6409854" cy="1814086"/>
          </a:xfrm>
        </p:spPr>
        <p:txBody>
          <a:bodyPr/>
          <a:lstStyle/>
          <a:p>
            <a:pPr algn="ctr"/>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36300" y="321315"/>
            <a:ext cx="8919399" cy="553998"/>
          </a:xfrm>
          <a:prstGeom prst="rect">
            <a:avLst/>
          </a:prstGeom>
        </p:spPr>
        <p:txBody>
          <a:bodyPr vert="horz" wrap="square" lIns="0" tIns="13333" rIns="0" bIns="0" rtlCol="0" anchor="t">
            <a:spAutoFit/>
          </a:bodyPr>
          <a:lstStyle/>
          <a:p>
            <a:pPr marL="12698">
              <a:spcBef>
                <a:spcPts val="105"/>
              </a:spcBef>
            </a:pPr>
            <a:r>
              <a:rPr lang="en-US" b="1" dirty="0">
                <a:solidFill>
                  <a:schemeClr val="bg1"/>
                </a:solidFill>
              </a:rPr>
              <a:t>The Security Baseline for Synapse Analytics</a:t>
            </a:r>
            <a:endParaRPr spc="-40" dirty="0">
              <a:solidFill>
                <a:schemeClr val="bg1"/>
              </a:solidFill>
            </a:endParaRPr>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0734F-0777-4024-872D-CD227A5EC2D6}"/>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38186" y="2676910"/>
            <a:ext cx="6668373" cy="1867930"/>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605159" y="2503599"/>
            <a:ext cx="4158362" cy="501846"/>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692511" y="945517"/>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55" name="Group 54">
            <a:extLst>
              <a:ext uri="{FF2B5EF4-FFF2-40B4-BE49-F238E27FC236}">
                <a16:creationId xmlns:a16="http://schemas.microsoft.com/office/drawing/2014/main" id="{116C2363-7804-49C8-8C8C-5C62A34DC5E5}"/>
              </a:ext>
            </a:extLst>
          </p:cNvPr>
          <p:cNvGrpSpPr/>
          <p:nvPr/>
        </p:nvGrpSpPr>
        <p:grpSpPr>
          <a:xfrm>
            <a:off x="2990338" y="2326660"/>
            <a:ext cx="703664" cy="703664"/>
            <a:chOff x="3943650" y="2355260"/>
            <a:chExt cx="717774" cy="717774"/>
          </a:xfrm>
        </p:grpSpPr>
        <p:sp>
          <p:nvSpPr>
            <p:cNvPr id="56" name="Oval 55">
              <a:extLst>
                <a:ext uri="{FF2B5EF4-FFF2-40B4-BE49-F238E27FC236}">
                  <a16:creationId xmlns:a16="http://schemas.microsoft.com/office/drawing/2014/main" id="{5D556A8D-4EFB-451B-96CE-519CC433E29C}"/>
                </a:ext>
              </a:extLst>
            </p:cNvPr>
            <p:cNvSpPr/>
            <p:nvPr/>
          </p:nvSpPr>
          <p:spPr bwMode="auto">
            <a:xfrm>
              <a:off x="3943650" y="2355260"/>
              <a:ext cx="717774" cy="717774"/>
            </a:xfrm>
            <a:prstGeom prst="ellipse">
              <a:avLst/>
            </a:prstGeom>
            <a:solidFill>
              <a:srgbClr val="8661C5">
                <a:lumMod val="75000"/>
              </a:srgb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sp>
          <p:nvSpPr>
            <p:cNvPr id="57" name="Freeform: Shape 56">
              <a:extLst>
                <a:ext uri="{FF2B5EF4-FFF2-40B4-BE49-F238E27FC236}">
                  <a16:creationId xmlns:a16="http://schemas.microsoft.com/office/drawing/2014/main" id="{578B9444-CC9F-483A-98DA-8A456CCD33FA}"/>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rgbClr val="8661C5">
                <a:lumMod val="60000"/>
                <a:lumOff val="40000"/>
              </a:srgbClr>
            </a:solidFill>
            <a:ln w="9525" cap="flat" cmpd="sng" algn="ctr">
              <a:no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Graphic 57" descr="Question Mark">
              <a:extLst>
                <a:ext uri="{FF2B5EF4-FFF2-40B4-BE49-F238E27FC236}">
                  <a16:creationId xmlns:a16="http://schemas.microsoft.com/office/drawing/2014/main" id="{EAE6A0B8-B1D7-43FA-85B8-11A224420C5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59" name="Graphic 58" descr="Question Mark">
              <a:extLst>
                <a:ext uri="{FF2B5EF4-FFF2-40B4-BE49-F238E27FC236}">
                  <a16:creationId xmlns:a16="http://schemas.microsoft.com/office/drawing/2014/main" id="{8C9CD468-26D7-4D89-B23A-37578474F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51901-23A2-421A-9158-FA394A77D8C5}"/>
              </a:ext>
            </a:extLst>
          </p:cNvPr>
          <p:cNvSpPr>
            <a:spLocks noGrp="1"/>
          </p:cNvSpPr>
          <p:nvPr>
            <p:ph type="title"/>
          </p:nvPr>
        </p:nvSpPr>
        <p:spPr>
          <a:xfrm>
            <a:off x="426425" y="435824"/>
            <a:ext cx="3665742" cy="443198"/>
          </a:xfrm>
        </p:spPr>
        <p:txBody>
          <a:bodyPr/>
          <a:lstStyle/>
          <a:p>
            <a:r>
              <a:rPr lang="en-US" dirty="0"/>
              <a:t>Security Layers</a:t>
            </a:r>
          </a:p>
        </p:txBody>
      </p:sp>
      <p:graphicFrame>
        <p:nvGraphicFramePr>
          <p:cNvPr id="8" name="Diagram 7">
            <a:extLst>
              <a:ext uri="{FF2B5EF4-FFF2-40B4-BE49-F238E27FC236}">
                <a16:creationId xmlns:a16="http://schemas.microsoft.com/office/drawing/2014/main" id="{7230B431-F090-4D5B-B71F-56CB19F39EEE}"/>
              </a:ext>
            </a:extLst>
          </p:cNvPr>
          <p:cNvGraphicFramePr/>
          <p:nvPr>
            <p:extLst>
              <p:ext uri="{D42A27DB-BD31-4B8C-83A1-F6EECF244321}">
                <p14:modId xmlns:p14="http://schemas.microsoft.com/office/powerpoint/2010/main" val="1927404655"/>
              </p:ext>
            </p:extLst>
          </p:nvPr>
        </p:nvGraphicFramePr>
        <p:xfrm>
          <a:off x="2032000" y="1249378"/>
          <a:ext cx="7664261" cy="488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601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dirty="0">
                <a:solidFill>
                  <a:schemeClr val="accent5"/>
                </a:solidFill>
              </a:rPr>
              <a:t>Overview</a:t>
            </a:r>
          </a:p>
          <a:p>
            <a:r>
              <a:rPr lang="en-US" sz="1600" dirty="0">
                <a:solidFill>
                  <a:schemeClr val="bg1"/>
                </a:solidFill>
                <a:latin typeface="+mn-lt"/>
              </a:rPr>
              <a:t>Access to your Azure Synapse Analytics is blocked by the firewall.</a:t>
            </a:r>
          </a:p>
          <a:p>
            <a:pPr>
              <a:spcAft>
                <a:spcPts val="1200"/>
              </a:spcAft>
            </a:pPr>
            <a:r>
              <a:rPr lang="en-US" sz="1600" dirty="0">
                <a:solidFill>
                  <a:schemeClr val="bg1"/>
                </a:solidFill>
                <a:latin typeface="+mn-lt"/>
              </a:rPr>
              <a:t>Firewall also manages virtual network rules that are based on virtual network service endpoints.</a:t>
            </a:r>
          </a:p>
          <a:p>
            <a:pPr>
              <a:spcAft>
                <a:spcPts val="1200"/>
              </a:spcAft>
            </a:pPr>
            <a:endParaRPr lang="en-US" sz="1600" dirty="0">
              <a:latin typeface="+mn-lt"/>
            </a:endParaRPr>
          </a:p>
          <a:p>
            <a:pPr>
              <a:spcAft>
                <a:spcPts val="1000"/>
              </a:spcAft>
            </a:pPr>
            <a:r>
              <a:rPr lang="en-US" dirty="0">
                <a:solidFill>
                  <a:schemeClr val="accent5"/>
                </a:solidFill>
              </a:rPr>
              <a:t>Rules</a:t>
            </a:r>
          </a:p>
          <a:p>
            <a:r>
              <a:rPr lang="en-US" sz="1600" dirty="0">
                <a:solidFill>
                  <a:schemeClr val="bg1"/>
                </a:solidFill>
                <a:latin typeface="+mn-lt"/>
              </a:rPr>
              <a:t>Allow specific or range of allowed IP addresses.</a:t>
            </a:r>
          </a:p>
          <a:p>
            <a:r>
              <a:rPr lang="en-US" sz="1600" dirty="0">
                <a:solidFill>
                  <a:schemeClr val="bg1"/>
                </a:solidFill>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a:xfrm>
            <a:off x="426425" y="222585"/>
            <a:ext cx="5258280" cy="739343"/>
          </a:xfrm>
        </p:spPr>
        <p:txBody>
          <a:bodyPr/>
          <a:lstStyle/>
          <a:p>
            <a:r>
              <a:rPr lang="en-US" dirty="0">
                <a:solidFill>
                  <a:schemeClr val="accent5"/>
                </a:solidFill>
              </a:rPr>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508461" y="926786"/>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rgbClr val="FF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3528631" cy="752793"/>
          </a:xfrm>
        </p:spPr>
        <p:txBody>
          <a:bodyPr/>
          <a:lstStyle/>
          <a:p>
            <a:r>
              <a:rPr lang="en-US" dirty="0">
                <a:solidFill>
                  <a:schemeClr val="bg1"/>
                </a:solidFill>
              </a:rPr>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644943"/>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dirty="0">
                <a:solidFill>
                  <a:schemeClr val="bg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dirty="0">
                <a:solidFill>
                  <a:schemeClr val="accent5"/>
                </a:solidFill>
              </a:rPr>
              <a:t>Key Points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To connect using tools such as SSMS and Power BI, user must allow outgoing communication on TCP port 1433.</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For Self-Hosted Integration Runtimes port 8060 TCP between SSIR machine and corporate </a:t>
            </a:r>
            <a:r>
              <a:rPr lang="en-US" sz="1600">
                <a:solidFill>
                  <a:schemeClr val="bg1"/>
                </a:solidFill>
                <a:latin typeface="+mn-lt"/>
              </a:rPr>
              <a:t>network will need to be open.</a:t>
            </a:r>
            <a:endParaRPr lang="en-US" sz="1600" dirty="0">
              <a:solidFill>
                <a:schemeClr val="bg1"/>
              </a:solidFill>
              <a:latin typeface="+mn-lt"/>
            </a:endParaRPr>
          </a:p>
          <a:p>
            <a:pPr marL="0" indent="0">
              <a:spcBef>
                <a:spcPts val="1248"/>
              </a:spcBef>
              <a:buClr>
                <a:schemeClr val="tx1"/>
              </a:buClr>
              <a:buNone/>
            </a:pPr>
            <a:endParaRPr lang="en-US" sz="1600" dirty="0">
              <a:solidFill>
                <a:schemeClr val="bg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dirty="0">
                <a:solidFill>
                  <a:schemeClr val="accent5"/>
                </a:solidFill>
              </a:rPr>
              <a:t>By default, Azure blocks all external connections to port 1433</a:t>
            </a:r>
          </a:p>
          <a:p>
            <a:pPr>
              <a:spcAft>
                <a:spcPts val="600"/>
              </a:spcAft>
            </a:pPr>
            <a:endParaRPr lang="en-US" dirty="0">
              <a:solidFill>
                <a:schemeClr val="accent5"/>
              </a:solidFill>
            </a:endParaRPr>
          </a:p>
          <a:p>
            <a:pPr>
              <a:spcAft>
                <a:spcPts val="600"/>
              </a:spcAft>
            </a:pPr>
            <a:r>
              <a:rPr lang="en-US" dirty="0">
                <a:solidFill>
                  <a:schemeClr val="accent5"/>
                </a:solidFill>
              </a:rPr>
              <a:t>Configure with the following steps:</a:t>
            </a:r>
          </a:p>
          <a:p>
            <a:r>
              <a:rPr lang="en-US" sz="1600" dirty="0">
                <a:solidFill>
                  <a:schemeClr val="bg1"/>
                </a:solidFill>
                <a:latin typeface="+mn-lt"/>
              </a:rPr>
              <a:t>Azure Synapse Analytics Resource: </a:t>
            </a:r>
            <a:br>
              <a:rPr lang="en-US" sz="1600" dirty="0">
                <a:solidFill>
                  <a:schemeClr val="bg1"/>
                </a:solidFill>
                <a:latin typeface="+mn-lt"/>
              </a:rPr>
            </a:br>
            <a:r>
              <a:rPr lang="en-US" sz="1600" dirty="0">
                <a:solidFill>
                  <a:schemeClr val="bg1"/>
                </a:solidFill>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dirty="0">
                <a:solidFill>
                  <a:schemeClr val="bg1"/>
                </a:solidFill>
              </a:rPr>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dirty="0">
                <a:solidFill>
                  <a:schemeClr val="bg1"/>
                </a:solidFill>
              </a:rPr>
              <a:t>Managing firewall rules through REST API must be authenticated. </a:t>
            </a:r>
          </a:p>
          <a:p>
            <a:pPr>
              <a:spcBef>
                <a:spcPts val="600"/>
              </a:spcBef>
            </a:pPr>
            <a:r>
              <a:rPr lang="en-US" sz="1600" dirty="0">
                <a:solidFill>
                  <a:schemeClr val="bg1"/>
                </a:solidFill>
                <a:latin typeface="+mn-lt"/>
              </a:rPr>
              <a:t>For information, see Authenticating Service Management Requests.</a:t>
            </a:r>
          </a:p>
          <a:p>
            <a:pPr>
              <a:spcBef>
                <a:spcPts val="600"/>
              </a:spcBef>
            </a:pPr>
            <a:r>
              <a:rPr lang="en-US" dirty="0">
                <a:solidFill>
                  <a:schemeClr val="bg1"/>
                </a:solidFill>
              </a:rPr>
              <a:t>Server-level rules can be created, updated, or deleted using </a:t>
            </a:r>
            <a:r>
              <a:rPr lang="en-US" dirty="0">
                <a:solidFill>
                  <a:schemeClr val="accent5"/>
                </a:solidFill>
                <a:ea typeface="Segoe UI Black" panose="020B0A02040204020203" pitchFamily="34" charset="0"/>
              </a:rPr>
              <a:t>REST API</a:t>
            </a:r>
            <a:r>
              <a:rPr lang="en-US" dirty="0">
                <a:solidFill>
                  <a:schemeClr val="bg1"/>
                </a:solidFill>
                <a:ea typeface="Segoe UI Black" panose="020B0A02040204020203" pitchFamily="34" charset="0"/>
              </a:rPr>
              <a:t>.</a:t>
            </a:r>
          </a:p>
          <a:p>
            <a:pPr>
              <a:spcBef>
                <a:spcPts val="600"/>
              </a:spcBef>
            </a:pPr>
            <a:r>
              <a:rPr lang="en-US" dirty="0">
                <a:solidFill>
                  <a:schemeClr val="bg1"/>
                </a:solidFill>
              </a:rPr>
              <a:t>To create or update a server-level firewall rule, execute the </a:t>
            </a:r>
            <a:r>
              <a:rPr lang="en-US" dirty="0">
                <a:solidFill>
                  <a:schemeClr val="accent5"/>
                </a:solidFill>
                <a:ea typeface="Segoe UI Black" panose="020B0A02040204020203" pitchFamily="34" charset="0"/>
              </a:rPr>
              <a:t>PUT</a:t>
            </a:r>
            <a:r>
              <a:rPr lang="en-US" dirty="0">
                <a:solidFill>
                  <a:schemeClr val="bg1"/>
                </a:solidFill>
              </a:rPr>
              <a:t> method. </a:t>
            </a:r>
          </a:p>
          <a:p>
            <a:pPr>
              <a:spcBef>
                <a:spcPts val="600"/>
              </a:spcBef>
            </a:pPr>
            <a:r>
              <a:rPr lang="en-US" dirty="0">
                <a:solidFill>
                  <a:schemeClr val="bg1"/>
                </a:solidFill>
              </a:rPr>
              <a:t>To remove an existing server-level firewall rule, execute the </a:t>
            </a:r>
            <a:r>
              <a:rPr lang="en-US" dirty="0">
                <a:solidFill>
                  <a:schemeClr val="accent5"/>
                </a:solidFill>
                <a:ea typeface="Segoe UI Black" panose="020B0A02040204020203" pitchFamily="34" charset="0"/>
              </a:rPr>
              <a:t>DELETE</a:t>
            </a:r>
            <a:r>
              <a:rPr lang="en-US" dirty="0">
                <a:solidFill>
                  <a:schemeClr val="bg1"/>
                </a:solidFill>
              </a:rPr>
              <a:t> method. </a:t>
            </a:r>
          </a:p>
          <a:p>
            <a:pPr>
              <a:spcBef>
                <a:spcPts val="600"/>
              </a:spcBef>
            </a:pPr>
            <a:r>
              <a:rPr lang="en-US" dirty="0">
                <a:solidFill>
                  <a:schemeClr val="bg1"/>
                </a:solidFill>
              </a:rPr>
              <a:t>To list firewall rules, execute the </a:t>
            </a:r>
            <a:r>
              <a:rPr lang="en-US" dirty="0">
                <a:solidFill>
                  <a:schemeClr val="accent5"/>
                </a:solidFill>
                <a:ea typeface="Segoe UI Black" panose="020B0A02040204020203" pitchFamily="34" charset="0"/>
              </a:rPr>
              <a:t>GET</a:t>
            </a:r>
            <a:r>
              <a:rPr lang="en-US" dirty="0">
                <a:solidFill>
                  <a:schemeClr val="bg1"/>
                </a:solidFill>
                <a:ea typeface="Segoe UI Black" panose="020B0A02040204020203" pitchFamily="34" charset="0"/>
              </a:rPr>
              <a: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dirty="0">
                <a:solidFill>
                  <a:schemeClr val="bg1"/>
                </a:solidFill>
              </a:rPr>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dirty="0">
                <a:solidFill>
                  <a:schemeClr val="bg1"/>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BODY</a:t>
            </a:r>
          </a:p>
          <a:p>
            <a:pPr lvl="0">
              <a:defRPr/>
            </a:pPr>
            <a:r>
              <a:rPr lang="en-US" dirty="0">
                <a:solidFill>
                  <a:schemeClr val="bg1"/>
                </a:solidFill>
              </a:rPr>
              <a:t>{ </a:t>
            </a:r>
          </a:p>
          <a:p>
            <a:pPr lvl="0">
              <a:defRPr/>
            </a:pPr>
            <a:r>
              <a:rPr lang="en-US" dirty="0">
                <a:solidFill>
                  <a:schemeClr val="bg1"/>
                </a:solidFill>
              </a:rPr>
              <a:t>  "properties": { </a:t>
            </a:r>
          </a:p>
          <a:p>
            <a:pPr lvl="0">
              <a:defRPr/>
            </a:pPr>
            <a:r>
              <a:rPr lang="en-US" dirty="0">
                <a:solidFill>
                  <a:schemeClr val="bg1"/>
                </a:solidFill>
              </a:rPr>
              <a:t>    "</a:t>
            </a:r>
            <a:r>
              <a:rPr lang="en-US" dirty="0" err="1">
                <a:solidFill>
                  <a:schemeClr val="bg1"/>
                </a:solidFill>
              </a:rPr>
              <a:t>startIpAddress</a:t>
            </a:r>
            <a:r>
              <a:rPr lang="en-US" dirty="0">
                <a:solidFill>
                  <a:schemeClr val="bg1"/>
                </a:solidFill>
              </a:rPr>
              <a:t>": "0.0.0.3", </a:t>
            </a:r>
          </a:p>
          <a:p>
            <a:pPr lvl="0">
              <a:defRPr/>
            </a:pPr>
            <a:r>
              <a:rPr lang="en-US" dirty="0">
                <a:solidFill>
                  <a:schemeClr val="bg1"/>
                </a:solidFill>
              </a:rPr>
              <a:t>    "</a:t>
            </a:r>
            <a:r>
              <a:rPr lang="en-US" dirty="0" err="1">
                <a:solidFill>
                  <a:schemeClr val="bg1"/>
                </a:solidFill>
              </a:rPr>
              <a:t>endIpAddress</a:t>
            </a:r>
            <a:r>
              <a:rPr lang="en-US" dirty="0">
                <a:solidFill>
                  <a:schemeClr val="bg1"/>
                </a:solidFill>
              </a:rPr>
              <a:t>": "0.0.0.3" </a:t>
            </a:r>
          </a:p>
          <a:p>
            <a:pPr lvl="0">
              <a:defRPr/>
            </a:pPr>
            <a:r>
              <a:rPr lang="en-US" dirty="0">
                <a:solidFill>
                  <a:schemeClr val="bg1"/>
                </a:solidFill>
              </a:rPr>
              <a:t>  } </a:t>
            </a:r>
          </a:p>
          <a:p>
            <a:pPr lvl="0">
              <a:defRPr/>
            </a:pPr>
            <a:r>
              <a:rPr lang="en-US" dirty="0">
                <a:solidFill>
                  <a:schemeClr val="bg1"/>
                </a:solidFill>
              </a:rPr>
              <a:t>}</a:t>
            </a:r>
          </a:p>
          <a:p>
            <a:pPr lvl="0">
              <a:defRPr/>
            </a:pP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r>
              <a:rPr lang="en-US" dirty="0">
                <a:solidFill>
                  <a:schemeClr val="bg1"/>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endParaRPr lang="en-US" dirty="0">
              <a:solidFill>
                <a:schemeClr val="bg1"/>
              </a:solidFill>
            </a:endParaRPr>
          </a:p>
          <a:p>
            <a:pPr lvl="0">
              <a:defRPr/>
            </a:pPr>
            <a:r>
              <a:rPr lang="en-US" dirty="0">
                <a:solidFill>
                  <a:schemeClr val="bg1"/>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dirty="0">
                <a:solidFill>
                  <a:schemeClr val="accent5"/>
                </a:solidFill>
              </a:rPr>
              <a:t>Windows PowerShell Azure cmdlets</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New-</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Get-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dirty="0">
                <a:solidFill>
                  <a:schemeClr val="bg1"/>
                </a:solidFill>
                <a:latin typeface="Consolas" panose="020B0609020204030204" pitchFamily="49" charset="0"/>
                <a:cs typeface="Segoe UI Semilight" panose="020B0402040204020203" pitchFamily="34" charset="0"/>
              </a:rPr>
              <a:t>Set-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endParaRPr lang="en-US" sz="1600" dirty="0">
              <a:solidFill>
                <a:schemeClr val="bg1"/>
              </a:solidFill>
              <a:latin typeface="Segoe UI"/>
            </a:endParaRPr>
          </a:p>
          <a:p>
            <a:pPr lvl="0"/>
            <a:r>
              <a:rPr lang="en-US" dirty="0">
                <a:solidFill>
                  <a:schemeClr val="accent5"/>
                </a:solidFill>
              </a:rPr>
              <a:t>Transact SQL</a:t>
            </a:r>
          </a:p>
          <a:p>
            <a:pPr lvl="1" defTabSz="914367">
              <a:buClr>
                <a:srgbClr val="0078D7"/>
              </a:buClr>
            </a:pPr>
            <a:r>
              <a:rPr lang="en-US" dirty="0" err="1">
                <a:solidFill>
                  <a:schemeClr val="bg1"/>
                </a:solidFill>
                <a:latin typeface="Consolas" panose="020B0609020204030204" pitchFamily="49" charset="0"/>
                <a:cs typeface="Segoe UI Semilight" panose="020B0402040204020203" pitchFamily="34" charset="0"/>
              </a:rPr>
              <a:t>sp_set_firewall_rule</a:t>
            </a:r>
            <a:endParaRPr lang="en-US" dirty="0">
              <a:solidFill>
                <a:schemeClr val="bg1"/>
              </a:soli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dirty="0" err="1">
                <a:solidFill>
                  <a:schemeClr val="bg1"/>
                </a:solidFill>
                <a:latin typeface="Consolas" panose="020B0609020204030204" pitchFamily="49" charset="0"/>
                <a:cs typeface="Segoe UI Semilight" panose="020B0402040204020203" pitchFamily="34" charset="0"/>
              </a:rPr>
              <a:t>sp_delete_firewall_rule</a:t>
            </a:r>
            <a:endParaRPr lang="en-US" dirty="0">
              <a:solidFill>
                <a:schemeClr val="bg1"/>
              </a:soli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dirty="0">
                <a:solidFill>
                  <a:schemeClr val="bg1"/>
                </a:solidFill>
              </a:rPr>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PS C:\&gt; New-</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AzureRmSqlServerFirewallRule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ResourceGroupName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myResourceGroup</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FirewallRuleName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AllowSome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StartIpAddress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EndIpAddress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dirty="0">
              <a:ln>
                <a:noFill/>
              </a:ln>
              <a:solidFill>
                <a:schemeClr val="bg1"/>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EXECUTE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sp_set_firewall_rule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@name =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N'ContosoFirewallRule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buSzPct val="100000"/>
            </a:pPr>
            <a:r>
              <a:rPr lang="en-US" sz="1600" dirty="0">
                <a:solidFill>
                  <a:schemeClr val="bg1"/>
                </a:solidFill>
                <a:latin typeface="+mn-lt"/>
              </a:rPr>
              <a:t>Creating a workspace with a Managed workspace </a:t>
            </a:r>
            <a:r>
              <a:rPr lang="en-US" sz="1600" dirty="0" err="1">
                <a:solidFill>
                  <a:schemeClr val="bg1"/>
                </a:solidFill>
                <a:latin typeface="+mn-lt"/>
              </a:rPr>
              <a:t>VNet</a:t>
            </a:r>
            <a:r>
              <a:rPr lang="en-US" sz="1600" dirty="0">
                <a:solidFill>
                  <a:schemeClr val="bg1"/>
                </a:solidFill>
                <a:latin typeface="+mn-lt"/>
              </a:rPr>
              <a:t> associated with it ensures that user’s workspace is network isolated from other workspaces. The </a:t>
            </a:r>
            <a:r>
              <a:rPr lang="en-US" sz="1600" dirty="0" err="1">
                <a:solidFill>
                  <a:schemeClr val="bg1"/>
                </a:solidFill>
                <a:latin typeface="+mn-lt"/>
              </a:rPr>
              <a:t>VNet</a:t>
            </a:r>
            <a:r>
              <a:rPr lang="en-US" sz="1600" dirty="0">
                <a:solidFill>
                  <a:schemeClr val="bg1"/>
                </a:solidFill>
                <a:latin typeface="+mn-lt"/>
              </a:rPr>
              <a:t> associated with your workspace is managed by Azure Synapse. This </a:t>
            </a:r>
            <a:r>
              <a:rPr lang="en-US" sz="1600" dirty="0" err="1">
                <a:solidFill>
                  <a:schemeClr val="bg1"/>
                </a:solidFill>
                <a:latin typeface="+mn-lt"/>
              </a:rPr>
              <a:t>VNet</a:t>
            </a:r>
            <a:r>
              <a:rPr lang="en-US" sz="1600" dirty="0">
                <a:solidFill>
                  <a:schemeClr val="bg1"/>
                </a:solidFill>
                <a:latin typeface="+mn-lt"/>
              </a:rPr>
              <a:t> is called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With a Managed workspace customers can offload the burden of managing the </a:t>
            </a:r>
            <a:r>
              <a:rPr lang="en-US" sz="1600" dirty="0" err="1">
                <a:solidFill>
                  <a:schemeClr val="bg1"/>
                </a:solidFill>
                <a:latin typeface="+mn-lt"/>
              </a:rPr>
              <a:t>VNet</a:t>
            </a:r>
            <a:r>
              <a:rPr lang="en-US" sz="1600" dirty="0">
                <a:solidFill>
                  <a:schemeClr val="bg1"/>
                </a:solidFill>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have to configure inbound NSG rules on their own </a:t>
            </a:r>
            <a:r>
              <a:rPr lang="en-US" sz="1600" dirty="0" err="1">
                <a:solidFill>
                  <a:schemeClr val="bg1"/>
                </a:solidFill>
                <a:latin typeface="+mn-lt"/>
              </a:rPr>
              <a:t>VNets</a:t>
            </a:r>
            <a:r>
              <a:rPr lang="en-US" sz="1600" dirty="0">
                <a:solidFill>
                  <a:schemeClr val="bg1"/>
                </a:solidFill>
                <a:latin typeface="+mn-lt"/>
              </a:rPr>
              <a:t> to allow Azure Synapse management traffic to enter their </a:t>
            </a:r>
            <a:r>
              <a:rPr lang="en-US" sz="1600" dirty="0" err="1">
                <a:solidFill>
                  <a:schemeClr val="bg1"/>
                </a:solidFill>
                <a:latin typeface="+mn-lt"/>
              </a:rPr>
              <a:t>VNet</a:t>
            </a:r>
            <a:r>
              <a:rPr lang="en-US" sz="1600" dirty="0">
                <a:solidFill>
                  <a:schemeClr val="bg1"/>
                </a:solidFill>
                <a:latin typeface="+mn-lt"/>
              </a:rPr>
              <a:t>.</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Managed workspace </a:t>
            </a:r>
            <a:r>
              <a:rPr lang="en-US" sz="1600" dirty="0" err="1">
                <a:solidFill>
                  <a:schemeClr val="bg1"/>
                </a:solidFill>
                <a:latin typeface="+mn-lt"/>
              </a:rPr>
              <a:t>VNet</a:t>
            </a:r>
            <a:r>
              <a:rPr lang="en-US" sz="1600" dirty="0">
                <a:solidFill>
                  <a:schemeClr val="bg1"/>
                </a:solidFill>
                <a:latin typeface="+mn-lt"/>
              </a:rPr>
              <a:t> along with Managed private endpoints protects against data exfiltration. </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186082"/>
          </a:xfrm>
        </p:spPr>
        <p:txBody>
          <a:bodyPr vert="horz" wrap="square" lIns="0" tIns="0" rIns="0" bIns="0" rtlCol="0" anchor="t">
            <a:spAutoFit/>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pPr>
            <a:r>
              <a:rPr lang="en-US" sz="1600" dirty="0">
                <a:solidFill>
                  <a:schemeClr val="bg1"/>
                </a:solidFill>
                <a:latin typeface="+mn-lt"/>
              </a:rPr>
              <a:t>During Azure Synapse workspace creation, user can choose to associate it to a managed </a:t>
            </a:r>
            <a:r>
              <a:rPr lang="en-US" sz="1600" dirty="0" err="1">
                <a:solidFill>
                  <a:schemeClr val="bg1"/>
                </a:solidFill>
                <a:latin typeface="+mn-lt"/>
              </a:rPr>
              <a:t>VNet</a:t>
            </a:r>
            <a:r>
              <a:rPr lang="en-US" sz="1600" dirty="0">
                <a:solidFill>
                  <a:schemeClr val="bg1"/>
                </a:solidFill>
                <a:latin typeface="+mn-lt"/>
              </a:rPr>
              <a:t>. User cannot change this workspace configuration after the workspace is created. </a:t>
            </a:r>
          </a:p>
          <a:p>
            <a:pPr>
              <a:spcBef>
                <a:spcPts val="1248"/>
              </a:spcBef>
              <a:buClr>
                <a:schemeClr val="tx1"/>
              </a:buClr>
            </a:pPr>
            <a:r>
              <a:rPr lang="en-US" sz="1600" dirty="0">
                <a:solidFill>
                  <a:schemeClr val="bg1"/>
                </a:solidFill>
                <a:latin typeface="+mn-lt"/>
              </a:rPr>
              <a:t>User cannot reconfigure a workspace that does not have a Managed workspace </a:t>
            </a:r>
            <a:r>
              <a:rPr lang="en-US" sz="1600" dirty="0" err="1">
                <a:solidFill>
                  <a:schemeClr val="bg1"/>
                </a:solidFill>
                <a:latin typeface="+mn-lt"/>
              </a:rPr>
              <a:t>VNet</a:t>
            </a:r>
            <a:r>
              <a:rPr lang="en-US" sz="1600" dirty="0">
                <a:solidFill>
                  <a:schemeClr val="bg1"/>
                </a:solidFill>
                <a:latin typeface="+mn-lt"/>
              </a:rPr>
              <a:t> associated with it and associate a </a:t>
            </a:r>
            <a:r>
              <a:rPr lang="en-US" sz="1600" dirty="0" err="1">
                <a:solidFill>
                  <a:schemeClr val="bg1"/>
                </a:solidFill>
                <a:latin typeface="+mn-lt"/>
              </a:rPr>
              <a:t>VNet</a:t>
            </a:r>
            <a:r>
              <a:rPr lang="en-US" sz="1600" dirty="0">
                <a:solidFill>
                  <a:schemeClr val="bg1"/>
                </a:solidFill>
                <a:latin typeface="+mn-lt"/>
              </a:rPr>
              <a:t> to it.</a:t>
            </a:r>
          </a:p>
          <a:p>
            <a:pPr>
              <a:spcBef>
                <a:spcPts val="1248"/>
              </a:spcBef>
              <a:buClr>
                <a:schemeClr val="tx1"/>
              </a:buClr>
            </a:pPr>
            <a:r>
              <a:rPr lang="en-US" sz="1600" dirty="0">
                <a:solidFill>
                  <a:schemeClr val="bg1"/>
                </a:solidFill>
                <a:latin typeface="+mn-lt"/>
              </a:rPr>
              <a:t>Private links are supported only in Synapse workspaces that have a managed </a:t>
            </a:r>
            <a:r>
              <a:rPr lang="en-US" sz="1600" dirty="0" err="1">
                <a:solidFill>
                  <a:schemeClr val="bg1"/>
                </a:solidFill>
                <a:latin typeface="+mn-lt"/>
              </a:rPr>
              <a:t>VNet</a:t>
            </a:r>
            <a:r>
              <a:rPr lang="en-US" sz="1600" dirty="0">
                <a:solidFill>
                  <a:schemeClr val="bg1"/>
                </a:solidFill>
                <a:latin typeface="+mn-lt"/>
              </a:rPr>
              <a:t> associated to it.</a:t>
            </a:r>
            <a:endParaRPr lang="en-US" dirty="0">
              <a:solidFill>
                <a:srgbClr val="0078D7"/>
              </a:solidFill>
            </a:endParaRPr>
          </a:p>
          <a:p>
            <a:pPr marL="0" indent="0">
              <a:spcBef>
                <a:spcPts val="1248"/>
              </a:spcBef>
              <a:buClr>
                <a:schemeClr val="tx1"/>
              </a:buClr>
              <a:buNone/>
            </a:pPr>
            <a:endParaRPr lang="en-US" sz="1600" dirty="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dirty="0">
                <a:solidFill>
                  <a:schemeClr val="bg1"/>
                </a:solidFill>
                <a:latin typeface="+mn-lt"/>
              </a:rPr>
              <a:t>Allow outbound data traffic over Synapse managed private endpoints to only approved tenants </a:t>
            </a:r>
          </a:p>
          <a:p>
            <a:pPr>
              <a:spcBef>
                <a:spcPts val="1248"/>
              </a:spcBef>
              <a:buClr>
                <a:schemeClr val="tx1"/>
              </a:buClr>
            </a:pPr>
            <a:endParaRPr lang="en-US" sz="1600" dirty="0">
              <a:solidFill>
                <a:schemeClr val="bg1"/>
              </a:solidFill>
              <a:latin typeface="+mn-lt"/>
            </a:endParaRPr>
          </a:p>
          <a:p>
            <a:pPr marL="0" indent="0">
              <a:spcBef>
                <a:spcPts val="1248"/>
              </a:spcBef>
              <a:buClr>
                <a:schemeClr val="tx1"/>
              </a:buClr>
              <a:buNone/>
            </a:pPr>
            <a:endParaRPr lang="en-US" sz="1400" dirty="0">
              <a:solidFill>
                <a:schemeClr val="bg1"/>
              </a:solidFill>
              <a:latin typeface="+mn-lt"/>
            </a:endParaRPr>
          </a:p>
        </p:txBody>
      </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3"/>
          <a:stretch>
            <a:fillRect/>
          </a:stretch>
        </p:blipFill>
        <p:spPr>
          <a:xfrm>
            <a:off x="7742697" y="1577727"/>
            <a:ext cx="3417723" cy="4804785"/>
          </a:xfrm>
          <a:prstGeom prst="rect">
            <a:avLst/>
          </a:prstGeom>
          <a:ln>
            <a:solidFill>
              <a:schemeClr val="tx1"/>
            </a:solidFill>
          </a:ln>
        </p:spPr>
      </p:pic>
      <p:pic>
        <p:nvPicPr>
          <p:cNvPr id="4" name="Picture 3">
            <a:extLst>
              <a:ext uri="{FF2B5EF4-FFF2-40B4-BE49-F238E27FC236}">
                <a16:creationId xmlns:a16="http://schemas.microsoft.com/office/drawing/2014/main" id="{79B00F59-2267-44C5-84A5-236646C8E2D0}"/>
              </a:ext>
            </a:extLst>
          </p:cNvPr>
          <p:cNvPicPr>
            <a:picLocks noChangeAspect="1"/>
          </p:cNvPicPr>
          <p:nvPr/>
        </p:nvPicPr>
        <p:blipFill>
          <a:blip r:embed="rId4"/>
          <a:stretch>
            <a:fillRect/>
          </a:stretch>
        </p:blipFill>
        <p:spPr>
          <a:xfrm>
            <a:off x="531179" y="1577727"/>
            <a:ext cx="6311014" cy="4804785"/>
          </a:xfrm>
          <a:prstGeom prst="rect">
            <a:avLst/>
          </a:prstGeom>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Managed private endpoints are private endpoints created in the Managed workspace </a:t>
            </a:r>
            <a:r>
              <a:rPr lang="en-US" sz="1600" dirty="0" err="1">
                <a:solidFill>
                  <a:schemeClr val="bg1"/>
                </a:solidFill>
                <a:latin typeface="+mn-lt"/>
              </a:rPr>
              <a:t>VNet</a:t>
            </a:r>
            <a:r>
              <a:rPr lang="en-US" sz="1600" dirty="0">
                <a:solidFill>
                  <a:schemeClr val="bg1"/>
                </a:solidFill>
                <a:latin typeface="+mn-lt"/>
              </a:rPr>
              <a:t> establishing a private link to Azure resources. Managed private endpoints are only supported in Azure Synapse workspaces with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enables customers to access Azure services and Azure hosted customer/partner services from their Azure </a:t>
            </a:r>
            <a:r>
              <a:rPr lang="en-US" sz="1600" dirty="0" err="1">
                <a:solidFill>
                  <a:schemeClr val="bg1"/>
                </a:solidFill>
                <a:latin typeface="+mn-lt"/>
              </a:rPr>
              <a:t>VNet</a:t>
            </a:r>
            <a:r>
              <a:rPr lang="en-US" sz="1600" dirty="0">
                <a:solidFill>
                  <a:schemeClr val="bg1"/>
                </a:solidFill>
                <a:latin typeface="+mn-lt"/>
              </a:rPr>
              <a:t> securely.</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With use of private link, traffic between customer’s </a:t>
            </a:r>
            <a:r>
              <a:rPr lang="en-US" sz="1600" dirty="0" err="1">
                <a:solidFill>
                  <a:schemeClr val="bg1"/>
                </a:solidFill>
                <a:latin typeface="+mn-lt"/>
              </a:rPr>
              <a:t>VNet</a:t>
            </a:r>
            <a:r>
              <a:rPr lang="en-US" sz="1600" dirty="0">
                <a:solidFill>
                  <a:schemeClr val="bg1"/>
                </a:solidFill>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 uses a private IP address from customer’s </a:t>
            </a:r>
            <a:r>
              <a:rPr lang="en-US" sz="1600" dirty="0" err="1">
                <a:solidFill>
                  <a:schemeClr val="bg1"/>
                </a:solidFill>
                <a:latin typeface="+mn-lt"/>
              </a:rPr>
              <a:t>VNet</a:t>
            </a:r>
            <a:r>
              <a:rPr lang="en-US" sz="1600" dirty="0">
                <a:solidFill>
                  <a:schemeClr val="bg1"/>
                </a:solidFill>
                <a:latin typeface="+mn-lt"/>
              </a:rPr>
              <a:t> to effectively bring the service into their </a:t>
            </a:r>
            <a:r>
              <a:rPr lang="en-US" sz="1600" dirty="0" err="1">
                <a:solidFill>
                  <a:schemeClr val="bg1"/>
                </a:solidFill>
                <a:latin typeface="+mn-lt"/>
              </a:rPr>
              <a:t>VNet</a:t>
            </a:r>
            <a:r>
              <a:rPr lang="en-US" sz="1600" dirty="0">
                <a:solidFill>
                  <a:schemeClr val="bg1"/>
                </a:solidFill>
                <a:latin typeface="+mn-lt"/>
              </a:rPr>
              <a:t>.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B1E6-A56F-4262-B678-DDE8E5D8DCA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9009" y="3132499"/>
            <a:ext cx="9401560" cy="984430"/>
          </a:xfrm>
        </p:spPr>
        <p:txBody>
          <a:bodyPr wrap="square" anchor="b">
            <a:normAutofit fontScale="90000"/>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659080" cy="752793"/>
          </a:xfrm>
        </p:spPr>
        <p:txBody>
          <a:bodyPr/>
          <a:lstStyle/>
          <a:p>
            <a:r>
              <a:rPr lang="en-US" dirty="0">
                <a:solidFill>
                  <a:schemeClr val="bg1"/>
                </a:solidFill>
              </a:rPr>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398590" y="1212675"/>
            <a:ext cx="11332925" cy="791307"/>
          </a:xfrm>
        </p:spPr>
        <p:txBody>
          <a:bodyPr/>
          <a:lstStyle/>
          <a:p>
            <a:pPr marL="0" indent="0">
              <a:spcBef>
                <a:spcPts val="1248"/>
              </a:spcBef>
              <a:buClr>
                <a:schemeClr val="tx1"/>
              </a:buClr>
              <a:buNone/>
            </a:pPr>
            <a:r>
              <a:rPr lang="en-US" sz="1600" dirty="0">
                <a:solidFill>
                  <a:schemeClr val="bg1"/>
                </a:solidFill>
                <a:latin typeface="+mn-lt"/>
              </a:rPr>
              <a:t>Dedicated SQL pool and serverless SQL pool use multi-tenant infrastructure that is not deployed into the Managed workspace </a:t>
            </a:r>
            <a:r>
              <a:rPr lang="en-US" sz="1600" dirty="0" err="1">
                <a:solidFill>
                  <a:schemeClr val="bg1"/>
                </a:solidFill>
                <a:latin typeface="+mn-lt"/>
              </a:rPr>
              <a:t>VNet</a:t>
            </a:r>
            <a:r>
              <a:rPr lang="en-US" sz="1600" dirty="0">
                <a:solidFill>
                  <a:schemeClr val="bg1"/>
                </a:solidFill>
                <a:latin typeface="+mn-lt"/>
              </a:rPr>
              <a:t>.  Azure Synapse creates two managed private endpoints to dedicated SQL pool and serverless SQL pool in that workspace. Customers do not get charged for these two Managed private endpoints.</a:t>
            </a:r>
          </a:p>
        </p:txBody>
      </p:sp>
      <p:pic>
        <p:nvPicPr>
          <p:cNvPr id="8" name="Picture 7">
            <a:extLst>
              <a:ext uri="{FF2B5EF4-FFF2-40B4-BE49-F238E27FC236}">
                <a16:creationId xmlns:a16="http://schemas.microsoft.com/office/drawing/2014/main" id="{D1266134-5EC6-42A2-ADE8-5894D4EEC860}"/>
              </a:ext>
            </a:extLst>
          </p:cNvPr>
          <p:cNvPicPr>
            <a:picLocks noChangeAspect="1"/>
          </p:cNvPicPr>
          <p:nvPr/>
        </p:nvPicPr>
        <p:blipFill>
          <a:blip r:embed="rId3"/>
          <a:stretch>
            <a:fillRect/>
          </a:stretch>
        </p:blipFill>
        <p:spPr>
          <a:xfrm>
            <a:off x="2163211" y="2137206"/>
            <a:ext cx="7693557" cy="4616134"/>
          </a:xfrm>
          <a:prstGeom prst="rect">
            <a:avLst/>
          </a:prstGeom>
        </p:spPr>
      </p:pic>
    </p:spTree>
    <p:extLst>
      <p:ext uri="{BB962C8B-B14F-4D97-AF65-F5344CB8AC3E}">
        <p14:creationId xmlns:p14="http://schemas.microsoft.com/office/powerpoint/2010/main" val="35537177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case of an incident</a:t>
            </a:r>
          </a:p>
        </p:txBody>
      </p:sp>
      <p:pic>
        <p:nvPicPr>
          <p:cNvPr id="3" name="Picture 2">
            <a:extLst>
              <a:ext uri="{FF2B5EF4-FFF2-40B4-BE49-F238E27FC236}">
                <a16:creationId xmlns:a16="http://schemas.microsoft.com/office/drawing/2014/main" id="{3A316B5A-C82E-46F3-9865-644DB11AFDA3}"/>
              </a:ext>
            </a:extLst>
          </p:cNvPr>
          <p:cNvPicPr>
            <a:picLocks noChangeAspect="1"/>
          </p:cNvPicPr>
          <p:nvPr/>
        </p:nvPicPr>
        <p:blipFill>
          <a:blip r:embed="rId3"/>
          <a:stretch>
            <a:fillRect/>
          </a:stretch>
        </p:blipFill>
        <p:spPr>
          <a:xfrm>
            <a:off x="1690687" y="1905000"/>
            <a:ext cx="8810625" cy="3048000"/>
          </a:xfrm>
          <a:prstGeom prst="rect">
            <a:avLst/>
          </a:prstGeom>
        </p:spPr>
      </p:pic>
    </p:spTree>
    <p:extLst>
      <p:ext uri="{BB962C8B-B14F-4D97-AF65-F5344CB8AC3E}">
        <p14:creationId xmlns:p14="http://schemas.microsoft.com/office/powerpoint/2010/main" val="380913327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Approval Workflow</a:t>
            </a:r>
          </a:p>
        </p:txBody>
      </p:sp>
      <p:pic>
        <p:nvPicPr>
          <p:cNvPr id="5" name="Picture 4">
            <a:extLst>
              <a:ext uri="{FF2B5EF4-FFF2-40B4-BE49-F238E27FC236}">
                <a16:creationId xmlns:a16="http://schemas.microsoft.com/office/drawing/2014/main" id="{BBFFE0EF-F832-42BA-AD53-B6AE66CAEC0C}"/>
              </a:ext>
            </a:extLst>
          </p:cNvPr>
          <p:cNvPicPr>
            <a:picLocks noChangeAspect="1"/>
          </p:cNvPicPr>
          <p:nvPr/>
        </p:nvPicPr>
        <p:blipFill>
          <a:blip r:embed="rId3"/>
          <a:stretch>
            <a:fillRect/>
          </a:stretch>
        </p:blipFill>
        <p:spPr>
          <a:xfrm>
            <a:off x="1333500" y="1905000"/>
            <a:ext cx="9525000" cy="3048000"/>
          </a:xfrm>
          <a:prstGeom prst="rect">
            <a:avLst/>
          </a:prstGeom>
        </p:spPr>
      </p:pic>
    </p:spTree>
    <p:extLst>
      <p:ext uri="{BB962C8B-B14F-4D97-AF65-F5344CB8AC3E}">
        <p14:creationId xmlns:p14="http://schemas.microsoft.com/office/powerpoint/2010/main" val="383783423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bg1"/>
                </a:solidFill>
                <a:latin typeface="Segoe UI Light" pitchFamily="34" charset="0"/>
              </a:rPr>
              <a:t>The private endpoint establishes a private link between your </a:t>
            </a:r>
          </a:p>
          <a:p>
            <a:r>
              <a:rPr lang="en-US" sz="1176" dirty="0">
                <a:solidFill>
                  <a:schemeClr val="bg1"/>
                </a:solidFill>
                <a:latin typeface="Segoe UI Light" pitchFamily="34" charset="0"/>
              </a:rPr>
              <a:t>Azure Synapse Analytics workspace and your data sources where traffic between your </a:t>
            </a:r>
            <a:r>
              <a:rPr lang="en-US" sz="1176" dirty="0" err="1">
                <a:solidFill>
                  <a:schemeClr val="bg1"/>
                </a:solidFill>
                <a:latin typeface="Segoe UI Light" pitchFamily="34" charset="0"/>
              </a:rPr>
              <a:t>VNet</a:t>
            </a:r>
            <a:r>
              <a:rPr lang="en-US" sz="1176" dirty="0">
                <a:solidFill>
                  <a:schemeClr val="bg1"/>
                </a:solidFill>
                <a:latin typeface="Segoe UI Light" pitchFamily="34" charset="0"/>
              </a:rPr>
              <a:t> and workspace traverses entirely over the Microsoft backbone network.</a:t>
            </a:r>
            <a:endParaRPr lang="en-US" sz="1372" dirty="0">
              <a:solidFill>
                <a:schemeClr val="bg1"/>
              </a:soli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solidFill>
                  <a:schemeClr val="bg1"/>
                </a:solidFill>
              </a:rPr>
              <a:t>Managed </a:t>
            </a:r>
            <a:r>
              <a:rPr lang="en-US" sz="3200" dirty="0" err="1">
                <a:solidFill>
                  <a:schemeClr val="bg1"/>
                </a:solidFill>
              </a:rPr>
              <a:t>VNets</a:t>
            </a:r>
            <a:r>
              <a:rPr lang="en-US" sz="3200" dirty="0">
                <a:solidFill>
                  <a:schemeClr val="bg1"/>
                </a:solidFill>
              </a:rPr>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bg1"/>
                </a:solidFill>
                <a:ea typeface="Segoe UI" pitchFamily="34" charset="0"/>
                <a:cs typeface="Segoe UI" pitchFamily="34" charset="0"/>
              </a:rPr>
              <a:t>Azure Storage, ADLS etc.) </a:t>
            </a: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bg1"/>
                </a:solidFill>
              </a:rPr>
              <a:t>The two Managed private endpoints to SQL pool and serverless SQL automatically created in Synapse when the Managed workspace </a:t>
            </a:r>
            <a:r>
              <a:rPr lang="en-US" sz="1176" dirty="0" err="1">
                <a:solidFill>
                  <a:schemeClr val="bg1"/>
                </a:solidFill>
              </a:rPr>
              <a:t>VNet</a:t>
            </a:r>
            <a:r>
              <a:rPr lang="en-US" sz="1176" dirty="0">
                <a:solidFill>
                  <a:schemeClr val="bg1"/>
                </a:solidFill>
              </a:rPr>
              <a:t> is deployed. </a:t>
            </a:r>
          </a:p>
          <a:p>
            <a:endParaRPr lang="en-US" sz="1176" dirty="0">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bg1"/>
                </a:solidFill>
                <a:ea typeface="Segoe UI" pitchFamily="34" charset="0"/>
                <a:cs typeface="Segoe UI" pitchFamily="34" charset="0"/>
              </a:rPr>
              <a:t>On-Premises </a:t>
            </a:r>
            <a:r>
              <a:rPr lang="en-US" sz="1961" b="1" dirty="0" err="1">
                <a:solidFill>
                  <a:schemeClr val="bg1"/>
                </a:solidFill>
                <a:ea typeface="Segoe UI" pitchFamily="34" charset="0"/>
                <a:cs typeface="Segoe UI" pitchFamily="34" charset="0"/>
              </a:rPr>
              <a:t>VNet</a:t>
            </a:r>
            <a:endParaRPr lang="en-US" sz="1961" b="1" dirty="0">
              <a:solidFill>
                <a:schemeClr val="bg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solidFill>
                  <a:schemeClr val="bg1"/>
                </a:solidFill>
              </a:rPr>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solidFill>
                  <a:schemeClr val="bg1"/>
                </a:solidFill>
              </a:rPr>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solidFill>
                  <a:schemeClr val="bg1"/>
                </a:solidFill>
              </a:rPr>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9"/>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6740" y="248096"/>
            <a:ext cx="11018520" cy="553998"/>
          </a:xfrm>
        </p:spPr>
        <p:txBody>
          <a:bodyPr/>
          <a:lstStyle/>
          <a:p>
            <a:r>
              <a:rPr lang="en-US" b="1" dirty="0">
                <a:solidFill>
                  <a:schemeClr val="bg1"/>
                </a:solidFill>
              </a:rPr>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Azure Storage etc.) </a:t>
              </a: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solidFill>
                    <a:schemeClr val="bg1"/>
                  </a:solidFill>
                </a:rPr>
                <a:t>Supports up to 4 nodes for high availability and scalability</a:t>
              </a:r>
            </a:p>
            <a:p>
              <a:pPr algn="l"/>
              <a:endParaRPr lang="en-US" sz="1372" dirty="0">
                <a:solidFill>
                  <a:schemeClr val="bg1"/>
                </a:soli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solidFill>
                  <a:schemeClr val="bg1"/>
                </a:solidFill>
              </a:rPr>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solidFill>
                  <a:schemeClr val="bg1"/>
                </a:solidFill>
              </a:rPr>
              <a:t>Allowing only specific public Azure endpoints</a:t>
            </a:r>
          </a:p>
          <a:p>
            <a:pPr marL="0" indent="0">
              <a:buNone/>
            </a:pPr>
            <a:r>
              <a:rPr lang="en-US" dirty="0">
                <a:solidFill>
                  <a:schemeClr val="bg1"/>
                </a:solidFill>
              </a:rPr>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Manage user identities in one location.</a:t>
            </a:r>
          </a:p>
          <a:p>
            <a:pPr lvl="0">
              <a:spcBef>
                <a:spcPts val="600"/>
              </a:spcBef>
              <a:spcAft>
                <a:spcPts val="1200"/>
              </a:spcAft>
            </a:pPr>
            <a:r>
              <a:rPr lang="en-US" sz="1600" dirty="0">
                <a:solidFill>
                  <a:schemeClr val="bg1"/>
                </a:solidFill>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solidFill>
                <a:schemeClr val="bg1"/>
              </a:solidFill>
              <a:latin typeface="Segoe UI"/>
            </a:endParaRPr>
          </a:p>
          <a:p>
            <a:pPr lvl="0"/>
            <a:r>
              <a:rPr lang="en-US" dirty="0">
                <a:solidFill>
                  <a:schemeClr val="accent5"/>
                </a:solidFill>
              </a:rPr>
              <a:t>Benefits</a:t>
            </a:r>
          </a:p>
          <a:p>
            <a:pPr>
              <a:spcBef>
                <a:spcPts val="600"/>
              </a:spcBef>
            </a:pPr>
            <a:r>
              <a:rPr lang="en-US" sz="1600" dirty="0">
                <a:solidFill>
                  <a:schemeClr val="bg1"/>
                </a:solidFill>
                <a:latin typeface="Segoe UI"/>
              </a:rPr>
              <a:t>Enables management of database permissions by using external Azure Active Directory groups</a:t>
            </a:r>
          </a:p>
          <a:p>
            <a:pPr lvl="0">
              <a:spcBef>
                <a:spcPts val="600"/>
              </a:spcBef>
            </a:pPr>
            <a:r>
              <a:rPr lang="en-US" sz="1600" dirty="0">
                <a:solidFill>
                  <a:schemeClr val="bg1"/>
                </a:solidFill>
                <a:latin typeface="Segoe UI"/>
              </a:rPr>
              <a:t>Allows password rotation in a single place</a:t>
            </a:r>
          </a:p>
          <a:p>
            <a:pPr>
              <a:spcBef>
                <a:spcPts val="600"/>
              </a:spcBef>
            </a:pPr>
            <a:r>
              <a:rPr lang="en-US" sz="1600" dirty="0">
                <a:solidFill>
                  <a:schemeClr val="bg1"/>
                </a:solidFill>
                <a:latin typeface="Segoe UI"/>
              </a:rPr>
              <a:t>Alternative to SQL Server authentication</a:t>
            </a:r>
          </a:p>
          <a:p>
            <a:pPr lvl="0">
              <a:spcBef>
                <a:spcPts val="600"/>
              </a:spcBef>
            </a:pPr>
            <a:r>
              <a:rPr lang="en-US" sz="1600" dirty="0">
                <a:solidFill>
                  <a:schemeClr val="bg1"/>
                </a:solidFill>
                <a:latin typeface="Segoe UI"/>
              </a:rPr>
              <a:t>Eliminates the need to store passwords</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dirty="0">
                <a:solidFill>
                  <a:schemeClr val="bg1"/>
                </a:solidFill>
              </a:rPr>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dirty="0">
                <a:solidFill>
                  <a:schemeClr val="bg1"/>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dirty="0">
                <a:solidFill>
                  <a:schemeClr val="bg1"/>
                </a:solidFill>
              </a:rPr>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4"/>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On-premises</a:t>
            </a: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5" y="222584"/>
            <a:ext cx="3032872" cy="739343"/>
          </a:xfrm>
        </p:spPr>
        <p:txBody>
          <a:bodyPr/>
          <a:lstStyle/>
          <a:p>
            <a:r>
              <a:rPr lang="en-US" dirty="0">
                <a:solidFill>
                  <a:schemeClr val="bg1"/>
                </a:solidFill>
              </a:rPr>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83663"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a:solidFill>
            <a:schemeClr val="tx1"/>
          </a:solidFill>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grp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714538" y="1802337"/>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56493" cy="1029454"/>
          </a:xfrm>
          <a:prstGeom prst="bentConnector3">
            <a:avLst>
              <a:gd name="adj1" fmla="val 50465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dirty="0">
                <a:solidFill>
                  <a:schemeClr val="bg1"/>
                </a:solidFill>
              </a:rPr>
              <a:t>Implicit authentication </a:t>
            </a:r>
            <a:r>
              <a:rPr lang="en-US" sz="1600" dirty="0">
                <a:solidFill>
                  <a:schemeClr val="bg1"/>
                </a:solidFill>
              </a:rPr>
              <a:t>- </a:t>
            </a:r>
            <a:r>
              <a:rPr lang="en-US" sz="1400" dirty="0">
                <a:solidFill>
                  <a:schemeClr val="bg1"/>
                </a:solidFill>
              </a:rPr>
              <a:t>User provides login credentials once to access Azure Synapse Workspace</a:t>
            </a:r>
          </a:p>
          <a:p>
            <a:pPr marL="0" lvl="1">
              <a:lnSpc>
                <a:spcPct val="110000"/>
              </a:lnSpc>
              <a:spcAft>
                <a:spcPts val="600"/>
              </a:spcAft>
            </a:pPr>
            <a:r>
              <a:rPr lang="en-US" sz="1600" b="1" dirty="0">
                <a:solidFill>
                  <a:schemeClr val="bg1"/>
                </a:solidFill>
              </a:rPr>
              <a:t>AAD authentication </a:t>
            </a:r>
            <a:r>
              <a:rPr lang="en-US" sz="1600" dirty="0">
                <a:solidFill>
                  <a:schemeClr val="bg1"/>
                </a:solidFill>
              </a:rPr>
              <a:t>- </a:t>
            </a:r>
            <a:r>
              <a:rPr lang="en-US" sz="1400" dirty="0">
                <a:solidFill>
                  <a:schemeClr val="bg1"/>
                </a:solidFill>
              </a:rPr>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dirty="0">
                <a:solidFill>
                  <a:schemeClr val="bg1"/>
                </a:solidFill>
              </a:rPr>
              <a:t>ADLS Gen2</a:t>
            </a:r>
          </a:p>
          <a:p>
            <a:pPr marL="342900" lvl="1" indent="-342900">
              <a:lnSpc>
                <a:spcPct val="110000"/>
              </a:lnSpc>
              <a:spcAft>
                <a:spcPts val="600"/>
              </a:spcAft>
              <a:buAutoNum type="arabicPeriod"/>
            </a:pPr>
            <a:r>
              <a:rPr lang="en-US" sz="1400" dirty="0">
                <a:solidFill>
                  <a:schemeClr val="bg1"/>
                </a:solidFill>
              </a:rPr>
              <a:t>Azure Synapse Analytics</a:t>
            </a:r>
          </a:p>
          <a:p>
            <a:pPr marL="342900" lvl="1" indent="-342900">
              <a:lnSpc>
                <a:spcPct val="110000"/>
              </a:lnSpc>
              <a:spcAft>
                <a:spcPts val="600"/>
              </a:spcAft>
              <a:buAutoNum type="arabicPeriod"/>
            </a:pPr>
            <a:r>
              <a:rPr lang="en-US" sz="1400" dirty="0">
                <a:solidFill>
                  <a:schemeClr val="bg1"/>
                </a:solidFill>
              </a:rPr>
              <a:t>Power BI</a:t>
            </a:r>
          </a:p>
          <a:p>
            <a:pPr marL="342900" lvl="1" indent="-342900">
              <a:lnSpc>
                <a:spcPct val="110000"/>
              </a:lnSpc>
              <a:spcAft>
                <a:spcPts val="600"/>
              </a:spcAft>
              <a:buAutoNum type="arabicPeriod"/>
            </a:pPr>
            <a:r>
              <a:rPr lang="en-US" sz="1400" dirty="0">
                <a:solidFill>
                  <a:schemeClr val="bg1"/>
                </a:solidFill>
              </a:rPr>
              <a:t>Spark – Spark Livy API</a:t>
            </a:r>
          </a:p>
          <a:p>
            <a:pPr marL="342900" lvl="1" indent="-342900">
              <a:lnSpc>
                <a:spcPct val="110000"/>
              </a:lnSpc>
              <a:spcAft>
                <a:spcPts val="600"/>
              </a:spcAft>
              <a:buAutoNum type="arabicPeriod"/>
            </a:pPr>
            <a:r>
              <a:rPr lang="en-US" sz="1400" dirty="0">
                <a:solidFill>
                  <a:schemeClr val="bg1"/>
                </a:solidFill>
              </a:rPr>
              <a:t>management.azure.com – resource provisioning </a:t>
            </a:r>
          </a:p>
          <a:p>
            <a:pPr marL="342900" lvl="1" indent="-342900">
              <a:lnSpc>
                <a:spcPct val="110000"/>
              </a:lnSpc>
              <a:spcAft>
                <a:spcPts val="600"/>
              </a:spcAft>
              <a:buAutoNum type="arabicPeriod"/>
            </a:pPr>
            <a:r>
              <a:rPr lang="en-US" sz="1400" dirty="0">
                <a:solidFill>
                  <a:schemeClr val="bg1"/>
                </a:solidFill>
              </a:rPr>
              <a:t>Develop artifacts – dev.workspace.net</a:t>
            </a:r>
          </a:p>
          <a:p>
            <a:pPr marL="342900" lvl="1" indent="-342900">
              <a:lnSpc>
                <a:spcPct val="110000"/>
              </a:lnSpc>
              <a:spcAft>
                <a:spcPts val="600"/>
              </a:spcAft>
              <a:buAutoNum type="arabicPeriod"/>
            </a:pPr>
            <a:r>
              <a:rPr lang="en-US" sz="1400" dirty="0">
                <a:solidFill>
                  <a:schemeClr val="bg1"/>
                </a:solidFill>
              </a:rPr>
              <a:t>Graph endpoints</a:t>
            </a:r>
          </a:p>
          <a:p>
            <a:pPr marL="0" lvl="1">
              <a:lnSpc>
                <a:spcPct val="110000"/>
              </a:lnSpc>
              <a:spcAft>
                <a:spcPts val="600"/>
              </a:spcAft>
            </a:pPr>
            <a:r>
              <a:rPr lang="en-US" sz="1600" b="1" dirty="0">
                <a:solidFill>
                  <a:schemeClr val="bg1"/>
                </a:solidFill>
              </a:rPr>
              <a:t>MSI authentication  </a:t>
            </a:r>
            <a:r>
              <a:rPr lang="en-US" sz="1600" dirty="0">
                <a:solidFill>
                  <a:schemeClr val="bg1"/>
                </a:solidFill>
              </a:rPr>
              <a:t>- </a:t>
            </a:r>
            <a:r>
              <a:rPr lang="en-US" sz="1400" dirty="0">
                <a:solidFill>
                  <a:schemeClr val="bg1"/>
                </a:solidFill>
              </a:rPr>
              <a:t>Orchestration uses workspace MSI auth for automation</a:t>
            </a:r>
          </a:p>
          <a:p>
            <a:pPr marL="0" lvl="1">
              <a:lnSpc>
                <a:spcPct val="110000"/>
              </a:lnSpc>
              <a:spcAft>
                <a:spcPts val="600"/>
              </a:spcAft>
            </a:pPr>
            <a:endParaRPr lang="en-US" sz="1600" dirty="0">
              <a:solidFill>
                <a:schemeClr val="bg1"/>
              </a:solidFill>
            </a:endParaRPr>
          </a:p>
          <a:p>
            <a:endParaRPr lang="en-US" dirty="0">
              <a:solidFill>
                <a:schemeClr val="bg1"/>
              </a:solidFill>
            </a:endParaRPr>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961" dirty="0">
                <a:solidFill>
                  <a:srgbClr val="0000FF"/>
                </a:solidFill>
                <a:latin typeface="Calibri" panose="020F0502020204030204" pitchFamily="34" charset="0"/>
                <a:cs typeface="Calibri" panose="020F0502020204030204" pitchFamily="34" charset="0"/>
              </a:rPr>
              <a:t>CREATE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TABLE</a:t>
            </a: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dbo.OrderTable</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INT</a:t>
            </a:r>
            <a:r>
              <a:rPr lang="en-US" sz="1961" dirty="0">
                <a:solidFill>
                  <a:srgbClr val="000000"/>
                </a:solidFill>
                <a:latin typeface="Calibri" panose="020F0502020204030204" pitchFamily="34" charset="0"/>
                <a:cs typeface="Calibri" panose="020F0502020204030204" pitchFamily="34" charset="0"/>
              </a:rPr>
              <a:t> NOT NULL</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Date     </a:t>
            </a:r>
            <a:r>
              <a:rPr lang="en-US" sz="1961" dirty="0" err="1">
                <a:solidFill>
                  <a:srgbClr val="0000FF"/>
                </a:solidFill>
                <a:latin typeface="Calibri" panose="020F0502020204030204" pitchFamily="34" charset="0"/>
                <a:cs typeface="Calibri" panose="020F0502020204030204" pitchFamily="34" charset="0"/>
              </a:rPr>
              <a:t>DATE</a:t>
            </a:r>
            <a:r>
              <a:rPr lang="en-US" sz="1961"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Name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Country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WITH</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CLUSTERED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COLUMNSTORE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INDEX</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DISTRIBUTION</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HASH</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[Country]</a:t>
            </a: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808080"/>
                </a:solidFill>
                <a:latin typeface="Calibri" panose="020F0502020204030204" pitchFamily="34" charset="0"/>
                <a:cs typeface="Calibri" panose="020F0502020204030204" pitchFamily="34" charset="0"/>
              </a:rPr>
              <a:t>		  ROUND ROBIN |</a:t>
            </a:r>
          </a:p>
          <a:p>
            <a:pPr defTabSz="914225">
              <a:defRPr/>
            </a:pPr>
            <a:r>
              <a:rPr lang="en-US" sz="1961" dirty="0">
                <a:solidFill>
                  <a:srgbClr val="808080"/>
                </a:solidFill>
                <a:latin typeface="Calibri" panose="020F0502020204030204" pitchFamily="34" charset="0"/>
                <a:cs typeface="Calibri" panose="020F0502020204030204" pitchFamily="34" charset="0"/>
              </a:rPr>
              <a:t>		  REPLICATED</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endParaRPr lang="en-US" sz="1961"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accent5"/>
                </a:solidFill>
              </a:rPr>
              <a:t>Round-robin distributed</a:t>
            </a:r>
          </a:p>
          <a:p>
            <a:pPr lvl="1">
              <a:spcAft>
                <a:spcPts val="1200"/>
              </a:spcAft>
            </a:pPr>
            <a:r>
              <a:rPr lang="en-US" sz="1961" dirty="0">
                <a:solidFill>
                  <a:schemeClr val="bg1"/>
                </a:solidFill>
              </a:rPr>
              <a:t>Distributes table rows evenly across all distributions at random.</a:t>
            </a:r>
          </a:p>
          <a:p>
            <a:r>
              <a:rPr lang="en-US" sz="2353" dirty="0">
                <a:solidFill>
                  <a:schemeClr val="accent5"/>
                </a:solidFill>
              </a:rPr>
              <a:t>Hash distributed</a:t>
            </a:r>
          </a:p>
          <a:p>
            <a:pPr lvl="1">
              <a:spcAft>
                <a:spcPts val="1200"/>
              </a:spcAft>
            </a:pPr>
            <a:r>
              <a:rPr lang="en-US" sz="1961" dirty="0">
                <a:solidFill>
                  <a:schemeClr val="bg1"/>
                </a:solidFill>
              </a:rPr>
              <a:t>Distributes table rows across the Compute nodes by using a deterministic hash function to assign each row to one distribution.</a:t>
            </a:r>
          </a:p>
          <a:p>
            <a:r>
              <a:rPr lang="en-US" sz="2353" dirty="0">
                <a:solidFill>
                  <a:schemeClr val="accent5"/>
                </a:solidFill>
              </a:rPr>
              <a:t>Replicated</a:t>
            </a:r>
          </a:p>
          <a:p>
            <a:pPr lvl="1"/>
            <a:r>
              <a:rPr lang="en-US" sz="1961" dirty="0">
                <a:solidFill>
                  <a:schemeClr val="bg1"/>
                </a:solidFill>
              </a:rPr>
              <a:t>Full copy of table accessible on each distribution.</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dirty="0">
                <a:solidFill>
                  <a:schemeClr val="bg1"/>
                </a:solidFill>
              </a:rPr>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dirty="0">
                <a:solidFill>
                  <a:schemeClr val="bg1"/>
                </a:solidFill>
              </a:rPr>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dirty="0">
                <a:solidFill>
                  <a:schemeClr val="accent5"/>
                </a:solidFill>
                <a:latin typeface="+mj-lt"/>
              </a:rPr>
              <a:t>Overview</a:t>
            </a:r>
          </a:p>
          <a:p>
            <a:pPr>
              <a:lnSpc>
                <a:spcPct val="110000"/>
              </a:lnSpc>
              <a:spcBef>
                <a:spcPts val="600"/>
              </a:spcBef>
              <a:spcAft>
                <a:spcPts val="600"/>
              </a:spcAft>
            </a:pPr>
            <a:r>
              <a:rPr lang="en-US" sz="1600" dirty="0">
                <a:solidFill>
                  <a:schemeClr val="bg1"/>
                </a:solidFill>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dirty="0">
                <a:solidFill>
                  <a:schemeClr val="bg1"/>
                </a:solidFill>
              </a:rPr>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173038" y="-9446"/>
            <a:ext cx="6910808" cy="758022"/>
          </a:xfrm>
        </p:spPr>
        <p:txBody>
          <a:bodyPr/>
          <a:lstStyle/>
          <a:p>
            <a:r>
              <a:rPr lang="en-US" sz="3200" dirty="0">
                <a:solidFill>
                  <a:schemeClr val="bg1"/>
                </a:solidFill>
              </a:rPr>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dirty="0">
                <a:solidFill>
                  <a:schemeClr val="accent5"/>
                </a:solidFill>
                <a:latin typeface="+mj-lt"/>
              </a:rPr>
              <a:t>Overview</a:t>
            </a:r>
          </a:p>
          <a:p>
            <a:pPr>
              <a:lnSpc>
                <a:spcPct val="100000"/>
              </a:lnSpc>
              <a:spcAft>
                <a:spcPts val="600"/>
              </a:spcAft>
            </a:pPr>
            <a:r>
              <a:rPr lang="en-US" sz="1600" dirty="0">
                <a:solidFill>
                  <a:schemeClr val="bg1"/>
                </a:solidFill>
              </a:rPr>
              <a:t>Enterprise-grade security model enables you to control who can access data.</a:t>
            </a:r>
          </a:p>
          <a:p>
            <a:pPr>
              <a:lnSpc>
                <a:spcPct val="100000"/>
              </a:lnSpc>
              <a:spcAft>
                <a:spcPts val="600"/>
              </a:spcAft>
            </a:pPr>
            <a:endParaRPr lang="en-US" sz="1600" dirty="0">
              <a:solidFill>
                <a:schemeClr val="bg1"/>
              </a:solidFill>
            </a:endParaRPr>
          </a:p>
          <a:p>
            <a:pPr>
              <a:lnSpc>
                <a:spcPct val="100000"/>
              </a:lnSpc>
              <a:spcAft>
                <a:spcPts val="600"/>
              </a:spcAft>
            </a:pPr>
            <a:r>
              <a:rPr lang="en-US" sz="1800" dirty="0">
                <a:solidFill>
                  <a:schemeClr val="accent5"/>
                </a:solidFill>
                <a:latin typeface="+mj-lt"/>
              </a:rPr>
              <a:t>Benefits</a:t>
            </a:r>
          </a:p>
          <a:p>
            <a:pPr marL="285750" indent="-285750">
              <a:lnSpc>
                <a:spcPct val="100000"/>
              </a:lnSpc>
              <a:spcAft>
                <a:spcPts val="600"/>
              </a:spcAft>
              <a:buFontTx/>
              <a:buChar char="-"/>
            </a:pPr>
            <a:r>
              <a:rPr lang="en-US" sz="1600" dirty="0">
                <a:solidFill>
                  <a:schemeClr val="bg1"/>
                </a:solidFill>
              </a:rPr>
              <a:t>Use Azure Active Directory users or native SQL logins.</a:t>
            </a:r>
          </a:p>
          <a:p>
            <a:pPr marL="285750" indent="-285750">
              <a:lnSpc>
                <a:spcPct val="100000"/>
              </a:lnSpc>
              <a:spcAft>
                <a:spcPts val="600"/>
              </a:spcAft>
              <a:buFontTx/>
              <a:buChar char="-"/>
            </a:pPr>
            <a:r>
              <a:rPr lang="en-US" sz="1600" dirty="0">
                <a:solidFill>
                  <a:schemeClr val="bg1"/>
                </a:solidFill>
              </a:rPr>
              <a:t>SAS tokens, AAD or workspace identity access</a:t>
            </a:r>
          </a:p>
          <a:p>
            <a:pPr marL="285750" indent="-285750">
              <a:lnSpc>
                <a:spcPct val="100000"/>
              </a:lnSpc>
              <a:spcAft>
                <a:spcPts val="600"/>
              </a:spcAft>
              <a:buFontTx/>
              <a:buChar char="-"/>
            </a:pPr>
            <a:r>
              <a:rPr lang="en-US" sz="1600" dirty="0">
                <a:solidFill>
                  <a:schemeClr val="bg1"/>
                </a:solidFill>
              </a:rPr>
              <a:t>Specify access methods in credential</a:t>
            </a:r>
          </a:p>
          <a:p>
            <a:pPr marL="285750" indent="-285750">
              <a:lnSpc>
                <a:spcPct val="100000"/>
              </a:lnSpc>
              <a:spcAft>
                <a:spcPts val="600"/>
              </a:spcAft>
              <a:buFontTx/>
              <a:buChar char="-"/>
            </a:pPr>
            <a:r>
              <a:rPr lang="en-US" sz="1600" dirty="0">
                <a:solidFill>
                  <a:schemeClr val="bg1"/>
                </a:solidFill>
              </a:rPr>
              <a:t>Grant access to storage by referencing storage credential</a:t>
            </a:r>
          </a:p>
          <a:p>
            <a:pPr marL="285750" indent="-285750">
              <a:lnSpc>
                <a:spcPct val="100000"/>
              </a:lnSpc>
              <a:spcAft>
                <a:spcPts val="600"/>
              </a:spcAft>
              <a:buFontTx/>
              <a:buChar char="-"/>
            </a:pPr>
            <a:r>
              <a:rPr lang="en-US" sz="1600" dirty="0">
                <a:solidFill>
                  <a:schemeClr val="bg1"/>
                </a:solidFill>
              </a:rPr>
              <a:t>Enable some logins to access external tables </a:t>
            </a:r>
          </a:p>
          <a:p>
            <a:pPr marL="285750" indent="-285750">
              <a:lnSpc>
                <a:spcPct val="100000"/>
              </a:lnSpc>
              <a:spcAft>
                <a:spcPts val="600"/>
              </a:spcAft>
              <a:buFontTx/>
              <a:buChar char="-"/>
            </a:pPr>
            <a:r>
              <a:rPr lang="en-US" sz="1600" dirty="0">
                <a:solidFill>
                  <a:schemeClr val="bg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solidFill>
            <a:schemeClr val="bg1"/>
          </a:solidFill>
          <a:ln>
            <a:solidFill>
              <a:schemeClr val="bg2">
                <a:lumMod val="50000"/>
              </a:schemeClr>
            </a:solidFill>
          </a:ln>
        </p:spPr>
        <p:txBody>
          <a:bodyPr wrap="square">
            <a:spAutoFit/>
          </a:bodyPr>
          <a:lstStyle/>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dirty="0" err="1">
                <a:solidFill>
                  <a:srgbClr val="339933"/>
                </a:solidFill>
                <a:highlight>
                  <a:srgbClr val="FFFFFF"/>
                </a:highlight>
                <a:latin typeface="Calibri" panose="020F0502020204030204" pitchFamily="34" charset="0"/>
                <a:cs typeface="Calibri" panose="020F0502020204030204" pitchFamily="34" charset="0"/>
              </a:rPr>
              <a:t>a</a:t>
            </a:r>
            <a:r>
              <a:rPr lang="en-US" sz="1200" dirty="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 </a:t>
            </a:r>
            <a:r>
              <a:rPr lang="en-US" sz="1200" b="0" i="0" dirty="0">
                <a:solidFill>
                  <a:srgbClr val="0101FD"/>
                </a:solidFill>
                <a:effectLst/>
                <a:latin typeface="SFMono-Regular"/>
              </a:rPr>
              <a:t>FROM</a:t>
            </a:r>
            <a:r>
              <a:rPr lang="en-US" sz="1200" b="0" i="0" dirty="0">
                <a:solidFill>
                  <a:srgbClr val="171717"/>
                </a:solidFill>
                <a:effectLst/>
                <a:latin typeface="SFMono-Regular"/>
              </a:rPr>
              <a:t> </a:t>
            </a:r>
            <a:r>
              <a:rPr lang="en-US" sz="1200" b="0" i="0" dirty="0">
                <a:solidFill>
                  <a:srgbClr val="0101FD"/>
                </a:solidFill>
                <a:effectLst/>
                <a:latin typeface="SFMono-Regular"/>
              </a:rPr>
              <a:t>EXTERNAL</a:t>
            </a:r>
            <a:r>
              <a:rPr lang="en-US" sz="1200" b="0" i="0" dirty="0">
                <a:solidFill>
                  <a:srgbClr val="171717"/>
                </a:solidFill>
                <a:effectLst/>
                <a:latin typeface="SFMono-Regular"/>
              </a:rPr>
              <a:t> PROVIDER;</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dirty="0">
                <a:solidFill>
                  <a:srgbClr val="0101FD"/>
                </a:solidFill>
                <a:effectLst/>
                <a:latin typeface="SFMono-Regular"/>
              </a:rPr>
              <a:t>use</a:t>
            </a:r>
            <a:r>
              <a:rPr lang="en-US" sz="1200" b="0" i="0" dirty="0">
                <a:solidFill>
                  <a:srgbClr val="171717"/>
                </a:solidFill>
                <a:effectLst/>
                <a:latin typeface="SFMono-Regular"/>
              </a:rPr>
              <a:t> </a:t>
            </a:r>
            <a:r>
              <a:rPr lang="en-US" sz="1200" b="0" i="0" dirty="0" err="1">
                <a:solidFill>
                  <a:srgbClr val="171717"/>
                </a:solidFill>
                <a:effectLst/>
                <a:latin typeface="SFMono-Regular"/>
              </a:rPr>
              <a:t>yourdb</a:t>
            </a:r>
            <a:r>
              <a:rPr lang="en-US" sz="1200" b="0" i="0" dirty="0">
                <a:solidFill>
                  <a:srgbClr val="171717"/>
                </a:solidFill>
                <a:effectLst/>
                <a:latin typeface="SFMono-Regular"/>
              </a:rPr>
              <a:t> </a:t>
            </a:r>
            <a:r>
              <a:rPr lang="en-US" sz="1200" b="0" i="0" dirty="0">
                <a:solidFill>
                  <a:srgbClr val="008000"/>
                </a:solidFill>
                <a:effectLst/>
                <a:latin typeface="SFMono-Regular"/>
              </a:rPr>
              <a:t>-- Use your DB name</a:t>
            </a:r>
          </a:p>
          <a:p>
            <a:pPr lvl="0">
              <a:defRPr/>
            </a:pPr>
            <a:r>
              <a:rPr lang="en-US" sz="1200" b="0" i="0" dirty="0">
                <a:solidFill>
                  <a:srgbClr val="0101FD"/>
                </a:solidFill>
                <a:effectLst/>
                <a:latin typeface="SFMono-Regular"/>
              </a:rPr>
              <a:t>go</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a:t>
            </a:r>
            <a:r>
              <a:rPr lang="en-US" sz="1200" b="0" i="0" dirty="0">
                <a:solidFill>
                  <a:srgbClr val="0101FD"/>
                </a:solidFill>
                <a:effectLst/>
                <a:latin typeface="SFMono-Regular"/>
              </a:rPr>
              <a:t>USER</a:t>
            </a:r>
            <a:r>
              <a:rPr lang="en-US" sz="1200" b="0" i="0" dirty="0">
                <a:solidFill>
                  <a:srgbClr val="171717"/>
                </a:solidFill>
                <a:effectLst/>
                <a:latin typeface="SFMono-Regular"/>
              </a:rPr>
              <a:t> </a:t>
            </a:r>
            <a:r>
              <a:rPr lang="en-US" sz="1200" b="0" i="0" dirty="0">
                <a:solidFill>
                  <a:srgbClr val="0101FD"/>
                </a:solidFill>
                <a:effectLst/>
                <a:latin typeface="SFMono-Regular"/>
              </a:rPr>
              <a:t>alias</a:t>
            </a:r>
            <a:r>
              <a:rPr lang="en-US" sz="1200" b="0" i="0" dirty="0">
                <a:solidFill>
                  <a:srgbClr val="171717"/>
                </a:solidFill>
                <a:effectLst/>
                <a:latin typeface="SFMono-Regular"/>
              </a:rPr>
              <a:t> </a:t>
            </a:r>
            <a:r>
              <a:rPr lang="en-US" sz="1200" b="0" i="0" dirty="0">
                <a:solidFill>
                  <a:srgbClr val="0101FD"/>
                </a:solidFill>
                <a:effectLst/>
                <a:latin typeface="SFMono-Regular"/>
              </a:rPr>
              <a:t>FROM</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a:t>
            </a:r>
          </a:p>
          <a:p>
            <a:pPr lvl="0">
              <a:defRPr/>
            </a:pPr>
            <a:endParaRPr lang="en-US" sz="1200" b="0" i="0" dirty="0">
              <a:solidFill>
                <a:srgbClr val="171717"/>
              </a:solidFill>
              <a:effectLst/>
              <a:latin typeface="SFMono-Regular"/>
            </a:endParaRPr>
          </a:p>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dirty="0">
                <a:solidFill>
                  <a:srgbClr val="0000FF"/>
                </a:solidFill>
                <a:highlight>
                  <a:srgbClr val="FFFFFF"/>
                </a:highlight>
                <a:latin typeface="Calibri" panose="020F0502020204030204" pitchFamily="34" charset="0"/>
                <a:cs typeface="Calibri" panose="020F0502020204030204" pitchFamily="34" charset="0"/>
              </a:rPr>
              <a:t>,</a:t>
            </a:r>
            <a:br>
              <a:rPr lang="en-US" sz="1200" dirty="0">
                <a:solidFill>
                  <a:srgbClr val="0000FF"/>
                </a:solidFill>
                <a:highlight>
                  <a:srgbClr val="FFFFFF"/>
                </a:highlight>
                <a:latin typeface="Calibri" panose="020F0502020204030204" pitchFamily="34" charset="0"/>
                <a:cs typeface="Calibri" panose="020F0502020204030204" pitchFamily="34" charset="0"/>
              </a:rPr>
            </a:br>
            <a:r>
              <a:rPr lang="en-US" sz="1200" dirty="0">
                <a:solidFill>
                  <a:srgbClr val="0000FF"/>
                </a:solidFill>
                <a:highlight>
                  <a:srgbClr val="FFFFFF"/>
                </a:highlight>
                <a:latin typeface="Calibri" panose="020F0502020204030204" pitchFamily="34" charset="0"/>
                <a:cs typeface="Calibri" panose="020F0502020204030204" pitchFamily="34" charset="0"/>
              </a:rPr>
              <a:t>           SECRET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sv</a:t>
            </a:r>
            <a:r>
              <a:rPr lang="en-US" sz="1200" dirty="0">
                <a:solidFill>
                  <a:srgbClr val="FF0000"/>
                </a:solidFill>
                <a:highlight>
                  <a:srgbClr val="FFFFFF"/>
                </a:highlight>
                <a:latin typeface="Calibri" panose="020F0502020204030204" pitchFamily="34" charset="0"/>
                <a:cs typeface="Calibri" panose="020F0502020204030204" pitchFamily="34" charset="0"/>
              </a:rPr>
              <a:t>=2014-02-14&amp;sr=</a:t>
            </a:r>
            <a:r>
              <a:rPr lang="en-US" sz="1200" dirty="0" err="1">
                <a:solidFill>
                  <a:srgbClr val="FF0000"/>
                </a:solidFill>
                <a:highlight>
                  <a:srgbClr val="FFFFFF"/>
                </a:highlight>
                <a:latin typeface="Calibri" panose="020F0502020204030204" pitchFamily="34" charset="0"/>
                <a:cs typeface="Calibri" panose="020F0502020204030204" pitchFamily="34" charset="0"/>
              </a:rPr>
              <a:t>b&amp;si</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dirty="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dirty="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‘login1’</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dirty="0">
                <a:solidFill>
                  <a:schemeClr val="bg1"/>
                </a:solidFill>
              </a:rPr>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EDB1C-A7FB-4B91-8F59-0F49CB4E306A}"/>
              </a:ext>
            </a:extLst>
          </p:cNvPr>
          <p:cNvSpPr>
            <a:spLocks noGrp="1"/>
          </p:cNvSpPr>
          <p:nvPr>
            <p:ph type="title"/>
          </p:nvPr>
        </p:nvSpPr>
        <p:spPr/>
        <p:txBody>
          <a:bodyPr/>
          <a:lstStyle/>
          <a:p>
            <a:r>
              <a:rPr lang="en-US" dirty="0"/>
              <a:t>Threat Detection</a:t>
            </a:r>
          </a:p>
        </p:txBody>
      </p:sp>
      <p:graphicFrame>
        <p:nvGraphicFramePr>
          <p:cNvPr id="5" name="Diagram 4">
            <a:extLst>
              <a:ext uri="{FF2B5EF4-FFF2-40B4-BE49-F238E27FC236}">
                <a16:creationId xmlns:a16="http://schemas.microsoft.com/office/drawing/2014/main" id="{A2739F43-0E18-466F-B019-19418A2C5C34}"/>
              </a:ext>
            </a:extLst>
          </p:cNvPr>
          <p:cNvGraphicFramePr/>
          <p:nvPr>
            <p:extLst>
              <p:ext uri="{D42A27DB-BD31-4B8C-83A1-F6EECF244321}">
                <p14:modId xmlns:p14="http://schemas.microsoft.com/office/powerpoint/2010/main" val="427361700"/>
              </p:ext>
            </p:extLst>
          </p:nvPr>
        </p:nvGraphicFramePr>
        <p:xfrm>
          <a:off x="2032000" y="1448554"/>
          <a:ext cx="7646154" cy="4689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5549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D22560-8F45-4503-9927-F810BA1F29BB}"/>
              </a:ext>
            </a:extLst>
          </p:cNvPr>
          <p:cNvSpPr/>
          <p:nvPr/>
        </p:nvSpPr>
        <p:spPr bwMode="auto">
          <a:xfrm>
            <a:off x="319489" y="1288973"/>
            <a:ext cx="11442974" cy="53464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a:xfrm>
            <a:off x="426424" y="222583"/>
            <a:ext cx="6238781" cy="758022"/>
          </a:xfrm>
        </p:spPr>
        <p:txBody>
          <a:bodyPr/>
          <a:lstStyle/>
          <a:p>
            <a:r>
              <a:rPr lang="en-US" dirty="0">
                <a:solidFill>
                  <a:schemeClr val="bg1"/>
                </a:solidFill>
              </a:rPr>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solidFill>
                <a:schemeClr val="bg1"/>
              </a:soli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solidFill>
                  <a:schemeClr val="bg1"/>
                </a:solidFill>
                <a:latin typeface="Segoe UI"/>
                <a:cs typeface="Segoe UI" panose="020B0502040204020203" pitchFamily="34" charset="0"/>
              </a:rPr>
              <a:t>(1) Turn on SQL Auditing</a:t>
            </a:r>
          </a:p>
          <a:p>
            <a:pPr defTabSz="932574">
              <a:defRPr/>
            </a:pPr>
            <a:r>
              <a:rPr lang="en-US" sz="980" kern="0">
                <a:solidFill>
                  <a:schemeClr val="bg1"/>
                </a:solidFill>
                <a:latin typeface="Segoe UI"/>
                <a:cs typeface="Segoe UI" panose="020B0502040204020203" pitchFamily="34" charset="0"/>
              </a:rPr>
              <a:t>(2</a:t>
            </a:r>
            <a:r>
              <a:rPr lang="en-US" sz="980" kern="0">
                <a:solidFill>
                  <a:schemeClr val="bg1"/>
                </a:solidFill>
                <a:cs typeface="Segoe UI" panose="020B0502040204020203" pitchFamily="34" charset="0"/>
              </a:rPr>
              <a:t>) Analyze audit log</a:t>
            </a:r>
            <a:endParaRPr lang="en-US" sz="980" kern="0">
              <a:solidFill>
                <a:schemeClr val="bg1"/>
              </a:solidFill>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978123"/>
          </a:xfrm>
        </p:spPr>
        <p:txBody>
          <a:bodyPr/>
          <a:lstStyle/>
          <a:p>
            <a:pPr marL="285750" lvl="0" indent="-285750">
              <a:spcAft>
                <a:spcPts val="2000"/>
              </a:spcAft>
              <a:buFont typeface="Wingdings" panose="05000000000000000000" pitchFamily="2" charset="2"/>
              <a:buChar char="ü"/>
            </a:pPr>
            <a:r>
              <a:rPr lang="en-US" dirty="0">
                <a:solidFill>
                  <a:schemeClr val="bg1"/>
                </a:solidFill>
              </a:rPr>
              <a:t>Configurable via audit policy </a:t>
            </a:r>
          </a:p>
          <a:p>
            <a:pPr marL="285750" lvl="0" indent="-285750">
              <a:spcAft>
                <a:spcPts val="600"/>
              </a:spcAft>
              <a:buFont typeface="Wingdings" panose="05000000000000000000" pitchFamily="2" charset="2"/>
              <a:buChar char="ü"/>
            </a:pPr>
            <a:r>
              <a:rPr lang="en-US" dirty="0">
                <a:solidFill>
                  <a:schemeClr val="bg1"/>
                </a:solidFill>
              </a:rPr>
              <a:t>SQL audit logs can reside in </a:t>
            </a:r>
          </a:p>
          <a:p>
            <a:pPr marL="594360" lvl="0" indent="-228600">
              <a:spcAft>
                <a:spcPts val="600"/>
              </a:spcAft>
              <a:buFont typeface="Arial" panose="020B0604020202020204" pitchFamily="34" charset="0"/>
              <a:buChar char="•"/>
            </a:pPr>
            <a:r>
              <a:rPr lang="en-US" sz="1400" dirty="0">
                <a:solidFill>
                  <a:schemeClr val="bg1"/>
                </a:solidFill>
              </a:rPr>
              <a:t>Azure Storage account</a:t>
            </a:r>
          </a:p>
          <a:p>
            <a:pPr marL="594360" lvl="0" indent="-228600">
              <a:spcAft>
                <a:spcPts val="600"/>
              </a:spcAft>
              <a:buFont typeface="Arial" panose="020B0604020202020204" pitchFamily="34" charset="0"/>
              <a:buChar char="•"/>
            </a:pPr>
            <a:r>
              <a:rPr lang="en-US" sz="1400" dirty="0">
                <a:solidFill>
                  <a:schemeClr val="bg1"/>
                </a:solidFill>
              </a:rPr>
              <a:t>Azure Log Analytics </a:t>
            </a:r>
          </a:p>
          <a:p>
            <a:pPr marL="594360" lvl="0" indent="-228600">
              <a:spcAft>
                <a:spcPts val="2000"/>
              </a:spcAft>
              <a:buFont typeface="Arial" panose="020B0604020202020204" pitchFamily="34" charset="0"/>
              <a:buChar char="•"/>
            </a:pPr>
            <a:r>
              <a:rPr lang="en-US" sz="1400" dirty="0">
                <a:solidFill>
                  <a:schemeClr val="bg1"/>
                </a:solidFill>
              </a:rPr>
              <a:t>Azure Event Hubs</a:t>
            </a:r>
          </a:p>
          <a:p>
            <a:pPr marL="285750" lvl="0" indent="-285750">
              <a:spcAft>
                <a:spcPts val="600"/>
              </a:spcAft>
              <a:buFont typeface="Wingdings" panose="05000000000000000000" pitchFamily="2" charset="2"/>
              <a:buChar char="ü"/>
            </a:pPr>
            <a:r>
              <a:rPr lang="en-US" dirty="0">
                <a:solidFill>
                  <a:schemeClr val="bg1"/>
                </a:solidFill>
              </a:rPr>
              <a:t>Rich set of tools for  </a:t>
            </a:r>
          </a:p>
          <a:p>
            <a:pPr marL="594360" lvl="0" indent="-228600">
              <a:spcAft>
                <a:spcPts val="600"/>
              </a:spcAft>
              <a:buClr>
                <a:schemeClr val="tx1"/>
              </a:buClr>
              <a:buFont typeface="Arial" panose="020B0604020202020204" pitchFamily="34" charset="0"/>
              <a:buChar char="•"/>
            </a:pPr>
            <a:r>
              <a:rPr lang="en-US" sz="1400" dirty="0">
                <a:solidFill>
                  <a:schemeClr val="bg1"/>
                </a:solidFill>
              </a:rPr>
              <a:t>Investigating security alerts  </a:t>
            </a:r>
          </a:p>
          <a:p>
            <a:pPr marL="594360" lvl="0" indent="-228600">
              <a:spcAft>
                <a:spcPts val="600"/>
              </a:spcAft>
              <a:buFont typeface="Arial" panose="020B0604020202020204" pitchFamily="34" charset="0"/>
              <a:buChar char="•"/>
            </a:pPr>
            <a:r>
              <a:rPr lang="en-US" sz="1400" dirty="0">
                <a:solidFill>
                  <a:schemeClr val="bg1"/>
                </a:solidFill>
              </a:rPr>
              <a:t>Tracking access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dirty="0">
                <a:solidFill>
                  <a:schemeClr val="bg1"/>
                </a:solidFill>
                <a:cs typeface="Segoe UI"/>
              </a:rPr>
              <a:t>SQL auditing in Azure Log Analytics and Event Hubs </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solidFill>
                  <a:schemeClr val="bg1"/>
                </a:solidFill>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solidFill>
                  <a:schemeClr val="bg1"/>
                </a:solidFill>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solidFill>
                  <a:schemeClr val="bg1"/>
                </a:solidFill>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solidFill>
                  <a:schemeClr val="bg1"/>
                </a:solidFill>
                <a:latin typeface="Segoe UI"/>
                <a:cs typeface="Segoe UI" panose="020B0502040204020203" pitchFamily="34" charset="0"/>
              </a:rPr>
              <a:t>(1) Turn on Threat Detection </a:t>
            </a:r>
          </a:p>
          <a:p>
            <a:pPr defTabSz="932574">
              <a:spcAft>
                <a:spcPts val="400"/>
              </a:spcAft>
              <a:defRPr/>
            </a:pPr>
            <a:r>
              <a:rPr lang="en-US" sz="1000" kern="0">
                <a:solidFill>
                  <a:schemeClr val="bg1"/>
                </a:solidFill>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solidFill>
                    <a:schemeClr val="bg1"/>
                  </a:solidFill>
                  <a:latin typeface="Segoe UI"/>
                  <a:cs typeface="Segoe UI" panose="020B0502040204020203" pitchFamily="34" charset="0"/>
                </a:rPr>
                <a:t>(2) Possible threat to</a:t>
              </a:r>
            </a:p>
            <a:p>
              <a:pPr defTabSz="914377">
                <a:defRPr/>
              </a:pPr>
              <a:r>
                <a:rPr lang="en-US" sz="1000" kern="0">
                  <a:solidFill>
                    <a:schemeClr val="bg1"/>
                  </a:solidFill>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chemeClr val="bg1"/>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3183115"/>
          </a:xfrm>
        </p:spPr>
        <p:txBody>
          <a:bodyPr/>
          <a:lstStyle/>
          <a:p>
            <a:pPr marL="285750" lvl="0" indent="-285750">
              <a:spcAft>
                <a:spcPts val="2000"/>
              </a:spcAft>
              <a:buFont typeface="Wingdings" panose="05000000000000000000" pitchFamily="2" charset="2"/>
              <a:buChar char="ü"/>
            </a:pPr>
            <a:r>
              <a:rPr lang="en-US" dirty="0">
                <a:solidFill>
                  <a:schemeClr val="bg1"/>
                </a:solidFill>
              </a:rPr>
              <a:t>Detects potential SQL injection attacks</a:t>
            </a:r>
          </a:p>
          <a:p>
            <a:pPr marL="285750" lvl="0" indent="-285750">
              <a:spcAft>
                <a:spcPts val="2000"/>
              </a:spcAft>
              <a:buFont typeface="Wingdings" panose="05000000000000000000" pitchFamily="2" charset="2"/>
              <a:buChar char="ü"/>
            </a:pPr>
            <a:r>
              <a:rPr lang="en-US" dirty="0">
                <a:solidFill>
                  <a:schemeClr val="bg1"/>
                </a:solidFill>
              </a:rPr>
              <a:t>Detects unusual access &amp; data exfiltration activities</a:t>
            </a:r>
          </a:p>
          <a:p>
            <a:pPr marL="285750" lvl="0" indent="-285750">
              <a:spcAft>
                <a:spcPts val="2000"/>
              </a:spcAft>
              <a:buFont typeface="Wingdings" panose="05000000000000000000" pitchFamily="2" charset="2"/>
              <a:buChar char="ü"/>
            </a:pPr>
            <a:r>
              <a:rPr lang="en-US" dirty="0">
                <a:solidFill>
                  <a:schemeClr val="bg1"/>
                </a:solidFill>
              </a:rPr>
              <a:t>Actionable alerts to investigate &amp; remediate</a:t>
            </a:r>
          </a:p>
          <a:p>
            <a:pPr marL="285750" lvl="0" indent="-285750">
              <a:spcAft>
                <a:spcPts val="2000"/>
              </a:spcAft>
              <a:buFont typeface="Wingdings" panose="05000000000000000000" pitchFamily="2" charset="2"/>
              <a:buChar char="ü"/>
            </a:pPr>
            <a:r>
              <a:rPr lang="en-US" dirty="0">
                <a:solidFill>
                  <a:schemeClr val="bg1"/>
                </a:solidFill>
              </a:rPr>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dirty="0">
                <a:solidFill>
                  <a:schemeClr val="bg1"/>
                </a:solidFill>
                <a:cs typeface="Segoe UI"/>
              </a:rPr>
              <a:t>SQL threat detection</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Detect and investigate anomalous database activity </a:t>
            </a:r>
            <a:endParaRPr lang="en-US" sz="2800" dirty="0">
              <a:solidFill>
                <a:schemeClr val="bg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dirty="0">
                <a:solidFill>
                  <a:schemeClr val="bg1"/>
                </a:solidFill>
              </a:rPr>
              <a:t>Automatic discovery of columns with sensitive data</a:t>
            </a:r>
          </a:p>
          <a:p>
            <a:pPr marL="285750" lvl="0" indent="-285750">
              <a:spcAft>
                <a:spcPts val="2000"/>
              </a:spcAft>
              <a:buFont typeface="Wingdings" panose="05000000000000000000" pitchFamily="2" charset="2"/>
              <a:buChar char="ü"/>
            </a:pPr>
            <a:r>
              <a:rPr lang="en-US" dirty="0">
                <a:solidFill>
                  <a:schemeClr val="bg1"/>
                </a:solidFill>
              </a:rPr>
              <a:t>Add persistent sensitive data labels</a:t>
            </a:r>
          </a:p>
          <a:p>
            <a:pPr marL="285750" lvl="0" indent="-285750">
              <a:spcAft>
                <a:spcPts val="2000"/>
              </a:spcAft>
              <a:buClr>
                <a:schemeClr val="tx1"/>
              </a:buClr>
              <a:buFont typeface="Wingdings" panose="05000000000000000000" pitchFamily="2" charset="2"/>
              <a:buChar char="ü"/>
            </a:pPr>
            <a:r>
              <a:rPr lang="en-US" dirty="0">
                <a:solidFill>
                  <a:schemeClr val="bg1"/>
                </a:solidFill>
              </a:rPr>
              <a:t>Audit and detect access to the sensitive data</a:t>
            </a:r>
          </a:p>
          <a:p>
            <a:pPr marL="285750" lvl="0" indent="-285750">
              <a:spcAft>
                <a:spcPts val="2000"/>
              </a:spcAft>
              <a:buClr>
                <a:schemeClr val="tx1"/>
              </a:buClr>
              <a:buFont typeface="Wingdings" panose="05000000000000000000" pitchFamily="2" charset="2"/>
              <a:buChar char="ü"/>
            </a:pPr>
            <a:r>
              <a:rPr lang="en-US" dirty="0">
                <a:solidFill>
                  <a:schemeClr val="bg1"/>
                </a:solidFill>
              </a:rPr>
              <a:t>Manage labels 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dirty="0">
                <a:solidFill>
                  <a:schemeClr val="bg1"/>
                </a:solidFill>
              </a:rPr>
              <a:t>SQL Data Discovery &amp; Classification</a:t>
            </a:r>
            <a:br>
              <a:rPr lang="en-US" dirty="0">
                <a:solidFill>
                  <a:schemeClr val="bg1"/>
                </a:solidFill>
              </a:rPr>
            </a:br>
            <a:r>
              <a:rPr lang="en-US" sz="2800" dirty="0">
                <a:solidFill>
                  <a:schemeClr val="bg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dirty="0">
                <a:solidFill>
                  <a:schemeClr val="accent5"/>
                </a:solidFill>
              </a:rPr>
              <a:t>Overview</a:t>
            </a:r>
          </a:p>
          <a:p>
            <a:r>
              <a:rPr lang="en-US" sz="1600" dirty="0">
                <a:solidFill>
                  <a:schemeClr val="bg1"/>
                </a:solidFill>
                <a:latin typeface="+mn-lt"/>
              </a:rPr>
              <a:t>GRANT controls permissions on designated tables, views, stored procedures, and functions.</a:t>
            </a:r>
          </a:p>
          <a:p>
            <a:r>
              <a:rPr lang="en-US" sz="1600" dirty="0">
                <a:solidFill>
                  <a:schemeClr val="bg1"/>
                </a:solidFill>
                <a:latin typeface="+mn-lt"/>
              </a:rPr>
              <a:t>Prevent unauthorized queries against certain tables. </a:t>
            </a:r>
          </a:p>
          <a:p>
            <a:r>
              <a:rPr lang="en-US" sz="1600" dirty="0">
                <a:solidFill>
                  <a:schemeClr val="bg1"/>
                </a:solidFill>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dirty="0">
                <a:solidFill>
                  <a:schemeClr val="bg1"/>
                </a:solidFill>
              </a:rPr>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2239</TotalTime>
  <Words>19399</Words>
  <Application>Microsoft Office PowerPoint</Application>
  <PresentationFormat>Widescreen</PresentationFormat>
  <Paragraphs>2533</Paragraphs>
  <Slides>109</Slides>
  <Notes>84</Notes>
  <HiddenSlides>1</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109</vt:i4>
      </vt:variant>
    </vt:vector>
  </HeadingPairs>
  <TitlesOfParts>
    <vt:vector size="127" baseType="lpstr">
      <vt:lpstr>Arial</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1_Microsoft 365 PPT Template - 2018</vt:lpstr>
      <vt:lpstr>Welcome to  Azure Synapse Technical Boot Camp  Day 2</vt:lpstr>
      <vt:lpstr>PowerPoint Presentation</vt:lpstr>
      <vt:lpstr>PowerPoint Presentation</vt:lpstr>
      <vt:lpstr>Azure Synapse Analytics DW Optimization</vt:lpstr>
      <vt:lpstr>PowerPoint Presentation</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PowerPoint Presentation</vt:lpstr>
      <vt:lpstr>Performance Patterns</vt:lpstr>
      <vt:lpstr>Result-set caching</vt:lpstr>
      <vt:lpstr>Result-set caching flow</vt:lpstr>
      <vt:lpstr>Materialized views</vt:lpstr>
      <vt:lpstr>Materialized Views</vt:lpstr>
      <vt:lpstr>Materialized views - example</vt:lpstr>
      <vt:lpstr>Materialized views - example</vt:lpstr>
      <vt:lpstr>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PowerPoint Presentation</vt:lpstr>
      <vt:lpstr>Security baseline for Synapse Analytics</vt:lpstr>
      <vt:lpstr>The Security Baseline for Synapse Analytics</vt:lpstr>
      <vt:lpstr>Security in Azure Synapse Analytics</vt:lpstr>
      <vt:lpstr>Security Layers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Private Endpoints in case of an incident</vt:lpstr>
      <vt:lpstr>Private Endpoints Approval Workflow</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Threat Detection</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The TokenLibrary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156</cp:revision>
  <dcterms:created xsi:type="dcterms:W3CDTF">2020-05-01T23:34:12Z</dcterms:created>
  <dcterms:modified xsi:type="dcterms:W3CDTF">2022-05-25T08:10:31Z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